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2"/>
  </p:sldMasterIdLst>
  <p:notesMasterIdLst>
    <p:notesMasterId r:id="rId78"/>
  </p:notesMasterIdLst>
  <p:sldIdLst>
    <p:sldId id="257" r:id="rId3"/>
    <p:sldId id="258" r:id="rId4"/>
    <p:sldId id="259" r:id="rId5"/>
    <p:sldId id="283" r:id="rId6"/>
    <p:sldId id="376" r:id="rId7"/>
    <p:sldId id="377" r:id="rId8"/>
    <p:sldId id="284" r:id="rId9"/>
    <p:sldId id="268" r:id="rId10"/>
    <p:sldId id="269" r:id="rId11"/>
    <p:sldId id="270" r:id="rId12"/>
    <p:sldId id="287" r:id="rId13"/>
    <p:sldId id="271" r:id="rId14"/>
    <p:sldId id="351" r:id="rId15"/>
    <p:sldId id="352" r:id="rId16"/>
    <p:sldId id="273" r:id="rId17"/>
    <p:sldId id="353" r:id="rId18"/>
    <p:sldId id="354" r:id="rId19"/>
    <p:sldId id="355" r:id="rId20"/>
    <p:sldId id="356" r:id="rId21"/>
    <p:sldId id="357" r:id="rId22"/>
    <p:sldId id="358" r:id="rId23"/>
    <p:sldId id="359" r:id="rId24"/>
    <p:sldId id="360" r:id="rId25"/>
    <p:sldId id="361" r:id="rId26"/>
    <p:sldId id="323" r:id="rId27"/>
    <p:sldId id="325" r:id="rId28"/>
    <p:sldId id="324" r:id="rId29"/>
    <p:sldId id="327" r:id="rId30"/>
    <p:sldId id="332" r:id="rId31"/>
    <p:sldId id="333" r:id="rId32"/>
    <p:sldId id="362" r:id="rId33"/>
    <p:sldId id="363" r:id="rId34"/>
    <p:sldId id="278" r:id="rId35"/>
    <p:sldId id="364" r:id="rId36"/>
    <p:sldId id="365" r:id="rId37"/>
    <p:sldId id="366" r:id="rId38"/>
    <p:sldId id="276" r:id="rId39"/>
    <p:sldId id="312" r:id="rId40"/>
    <p:sldId id="313" r:id="rId41"/>
    <p:sldId id="314" r:id="rId42"/>
    <p:sldId id="315" r:id="rId43"/>
    <p:sldId id="316" r:id="rId44"/>
    <p:sldId id="317" r:id="rId45"/>
    <p:sldId id="318" r:id="rId46"/>
    <p:sldId id="367" r:id="rId47"/>
    <p:sldId id="368" r:id="rId48"/>
    <p:sldId id="369" r:id="rId49"/>
    <p:sldId id="370" r:id="rId50"/>
    <p:sldId id="371" r:id="rId51"/>
    <p:sldId id="372" r:id="rId52"/>
    <p:sldId id="373" r:id="rId53"/>
    <p:sldId id="374" r:id="rId54"/>
    <p:sldId id="375" r:id="rId55"/>
    <p:sldId id="335" r:id="rId56"/>
    <p:sldId id="336" r:id="rId57"/>
    <p:sldId id="331" r:id="rId58"/>
    <p:sldId id="328" r:id="rId59"/>
    <p:sldId id="330" r:id="rId60"/>
    <p:sldId id="329" r:id="rId61"/>
    <p:sldId id="326" r:id="rId62"/>
    <p:sldId id="296" r:id="rId63"/>
    <p:sldId id="297" r:id="rId64"/>
    <p:sldId id="298" r:id="rId65"/>
    <p:sldId id="299" r:id="rId66"/>
    <p:sldId id="300" r:id="rId67"/>
    <p:sldId id="301" r:id="rId68"/>
    <p:sldId id="302" r:id="rId69"/>
    <p:sldId id="303" r:id="rId70"/>
    <p:sldId id="304" r:id="rId71"/>
    <p:sldId id="305" r:id="rId72"/>
    <p:sldId id="337" r:id="rId73"/>
    <p:sldId id="338" r:id="rId74"/>
    <p:sldId id="339" r:id="rId75"/>
    <p:sldId id="340" r:id="rId76"/>
    <p:sldId id="322" r:id="rId77"/>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762"/>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 name="Shape 26"/>
          <p:cNvSpPr>
            <a:spLocks noGrp="1" noRot="1" noChangeAspect="1"/>
          </p:cNvSpPr>
          <p:nvPr>
            <p:ph type="sldImg"/>
          </p:nvPr>
        </p:nvSpPr>
        <p:spPr>
          <a:xfrm>
            <a:off x="1143000" y="685800"/>
            <a:ext cx="4572000" cy="3429000"/>
          </a:xfrm>
          <a:prstGeom prst="rect">
            <a:avLst/>
          </a:prstGeom>
        </p:spPr>
        <p:txBody>
          <a:bodyPr/>
          <a:lstStyle/>
          <a:p>
            <a:endParaRPr/>
          </a:p>
        </p:txBody>
      </p:sp>
      <p:sp>
        <p:nvSpPr>
          <p:cNvPr id="27" name="Shape 2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n-lt"/>
        <a:ea typeface="+mn-ea"/>
        <a:cs typeface="+mn-cs"/>
        <a:sym typeface="Calibri"/>
      </a:defRPr>
    </a:lvl1pPr>
    <a:lvl2pPr indent="228600" latinLnBrk="0">
      <a:spcBef>
        <a:spcPts val="400"/>
      </a:spcBef>
      <a:defRPr sz="1200">
        <a:latin typeface="+mn-lt"/>
        <a:ea typeface="+mn-ea"/>
        <a:cs typeface="+mn-cs"/>
        <a:sym typeface="Calibri"/>
      </a:defRPr>
    </a:lvl2pPr>
    <a:lvl3pPr indent="457200" latinLnBrk="0">
      <a:spcBef>
        <a:spcPts val="400"/>
      </a:spcBef>
      <a:defRPr sz="1200">
        <a:latin typeface="+mn-lt"/>
        <a:ea typeface="+mn-ea"/>
        <a:cs typeface="+mn-cs"/>
        <a:sym typeface="Calibri"/>
      </a:defRPr>
    </a:lvl3pPr>
    <a:lvl4pPr indent="685800" latinLnBrk="0">
      <a:spcBef>
        <a:spcPts val="400"/>
      </a:spcBef>
      <a:defRPr sz="1200">
        <a:latin typeface="+mn-lt"/>
        <a:ea typeface="+mn-ea"/>
        <a:cs typeface="+mn-cs"/>
        <a:sym typeface="Calibri"/>
      </a:defRPr>
    </a:lvl4pPr>
    <a:lvl5pPr indent="914400" latinLnBrk="0">
      <a:spcBef>
        <a:spcPts val="400"/>
      </a:spcBef>
      <a:defRPr sz="1200">
        <a:latin typeface="+mn-lt"/>
        <a:ea typeface="+mn-ea"/>
        <a:cs typeface="+mn-cs"/>
        <a:sym typeface="Calibri"/>
      </a:defRPr>
    </a:lvl5pPr>
    <a:lvl6pPr indent="1143000" latinLnBrk="0">
      <a:spcBef>
        <a:spcPts val="400"/>
      </a:spcBef>
      <a:defRPr sz="1200">
        <a:latin typeface="+mn-lt"/>
        <a:ea typeface="+mn-ea"/>
        <a:cs typeface="+mn-cs"/>
        <a:sym typeface="Calibri"/>
      </a:defRPr>
    </a:lvl6pPr>
    <a:lvl7pPr indent="1371600" latinLnBrk="0">
      <a:spcBef>
        <a:spcPts val="400"/>
      </a:spcBef>
      <a:defRPr sz="1200">
        <a:latin typeface="+mn-lt"/>
        <a:ea typeface="+mn-ea"/>
        <a:cs typeface="+mn-cs"/>
        <a:sym typeface="Calibri"/>
      </a:defRPr>
    </a:lvl7pPr>
    <a:lvl8pPr indent="1600200" latinLnBrk="0">
      <a:spcBef>
        <a:spcPts val="400"/>
      </a:spcBef>
      <a:defRPr sz="1200">
        <a:latin typeface="+mn-lt"/>
        <a:ea typeface="+mn-ea"/>
        <a:cs typeface="+mn-cs"/>
        <a:sym typeface="Calibri"/>
      </a:defRPr>
    </a:lvl8pPr>
    <a:lvl9pPr indent="1828800" latinLnBrk="0">
      <a:spcBef>
        <a:spcPts val="400"/>
      </a:spcBef>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5969B5-E43A-374C-897B-BE6519BCAF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1050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5969B5-E43A-374C-897B-BE6519BCAF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0609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5969B5-E43A-374C-897B-BE6519BCAF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9628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10D20-5CCE-5242-B9C0-8F39CC6BD6F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8890D0B-22B1-DD4A-8B99-8309A428AD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E51447-B884-A04C-8C07-F91F94D2BF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23BC4C3-AE1E-DD4B-A56B-8D4488667946}"/>
              </a:ext>
            </a:extLst>
          </p:cNvPr>
          <p:cNvSpPr>
            <a:spLocks noGrp="1"/>
          </p:cNvSpPr>
          <p:nvPr>
            <p:ph type="dt" sz="half" idx="10"/>
          </p:nvPr>
        </p:nvSpPr>
        <p:spPr/>
        <p:txBody>
          <a:bodyPr/>
          <a:lstStyle/>
          <a:p>
            <a:fld id="{1BDF63E9-4DF1-474F-BE4B-468FAC9F57A9}" type="datetimeFigureOut">
              <a:rPr lang="en-US" smtClean="0"/>
              <a:t>9/26/24</a:t>
            </a:fld>
            <a:endParaRPr lang="en-US"/>
          </a:p>
        </p:txBody>
      </p:sp>
      <p:sp>
        <p:nvSpPr>
          <p:cNvPr id="6" name="Footer Placeholder 5">
            <a:extLst>
              <a:ext uri="{FF2B5EF4-FFF2-40B4-BE49-F238E27FC236}">
                <a16:creationId xmlns:a16="http://schemas.microsoft.com/office/drawing/2014/main" id="{BB31869D-2C9F-EB4D-A7AE-0781580E18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0C773B-2110-964F-9B09-EBE530E90D69}"/>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1132906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05792-01E9-D84E-BF5E-25A0C321DD5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79A9E72-50C5-0740-A537-36B9B69537E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6772FDB-66E7-994E-98EF-9E8FEE1CDCA1}"/>
              </a:ext>
            </a:extLst>
          </p:cNvPr>
          <p:cNvSpPr>
            <a:spLocks noGrp="1"/>
          </p:cNvSpPr>
          <p:nvPr>
            <p:ph type="dt" sz="half" idx="10"/>
          </p:nvPr>
        </p:nvSpPr>
        <p:spPr/>
        <p:txBody>
          <a:bodyPr/>
          <a:lstStyle/>
          <a:p>
            <a:fld id="{1BDF63E9-4DF1-474F-BE4B-468FAC9F57A9}" type="datetimeFigureOut">
              <a:rPr lang="en-US" smtClean="0"/>
              <a:t>9/26/24</a:t>
            </a:fld>
            <a:endParaRPr lang="en-US"/>
          </a:p>
        </p:txBody>
      </p:sp>
      <p:sp>
        <p:nvSpPr>
          <p:cNvPr id="5" name="Footer Placeholder 4">
            <a:extLst>
              <a:ext uri="{FF2B5EF4-FFF2-40B4-BE49-F238E27FC236}">
                <a16:creationId xmlns:a16="http://schemas.microsoft.com/office/drawing/2014/main" id="{8E9676A7-A49D-3C48-9039-5D59B6770A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93A39D-7415-EC40-8E7A-9FA39CA352C1}"/>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7644365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05AFF9-5843-7E42-AFD8-3C7FC9C0964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EA52427-EDC0-964E-8413-BE97254B9D7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7902714-E8AE-474B-B6DC-18C89BB685CC}"/>
              </a:ext>
            </a:extLst>
          </p:cNvPr>
          <p:cNvSpPr>
            <a:spLocks noGrp="1"/>
          </p:cNvSpPr>
          <p:nvPr>
            <p:ph type="dt" sz="half" idx="10"/>
          </p:nvPr>
        </p:nvSpPr>
        <p:spPr/>
        <p:txBody>
          <a:bodyPr/>
          <a:lstStyle/>
          <a:p>
            <a:fld id="{1BDF63E9-4DF1-474F-BE4B-468FAC9F57A9}" type="datetimeFigureOut">
              <a:rPr lang="en-US" smtClean="0"/>
              <a:t>9/26/24</a:t>
            </a:fld>
            <a:endParaRPr lang="en-US"/>
          </a:p>
        </p:txBody>
      </p:sp>
      <p:sp>
        <p:nvSpPr>
          <p:cNvPr id="5" name="Footer Placeholder 4">
            <a:extLst>
              <a:ext uri="{FF2B5EF4-FFF2-40B4-BE49-F238E27FC236}">
                <a16:creationId xmlns:a16="http://schemas.microsoft.com/office/drawing/2014/main" id="{543CDFC1-A047-6A4C-9718-4F8718628E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94577B-6C03-8740-ADBB-AFA96E44C301}"/>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1575294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E924E-9320-FE47-A76E-3373DC6822E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6F20D77-D109-D94E-B413-4FE31055B1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DC7E53D-3483-AF44-A8DA-FD33C14D5F51}"/>
              </a:ext>
            </a:extLst>
          </p:cNvPr>
          <p:cNvSpPr>
            <a:spLocks noGrp="1"/>
          </p:cNvSpPr>
          <p:nvPr>
            <p:ph type="dt" sz="half" idx="10"/>
          </p:nvPr>
        </p:nvSpPr>
        <p:spPr/>
        <p:txBody>
          <a:bodyPr/>
          <a:lstStyle/>
          <a:p>
            <a:fld id="{1BDF63E9-4DF1-474F-BE4B-468FAC9F57A9}" type="datetimeFigureOut">
              <a:rPr lang="en-US" smtClean="0"/>
              <a:t>9/26/24</a:t>
            </a:fld>
            <a:endParaRPr lang="en-US"/>
          </a:p>
        </p:txBody>
      </p:sp>
      <p:sp>
        <p:nvSpPr>
          <p:cNvPr id="5" name="Footer Placeholder 4">
            <a:extLst>
              <a:ext uri="{FF2B5EF4-FFF2-40B4-BE49-F238E27FC236}">
                <a16:creationId xmlns:a16="http://schemas.microsoft.com/office/drawing/2014/main" id="{59ADA228-9632-4449-9578-B1FFDAD76B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1B2BB3-392A-3946-86B9-844A8C8226C9}"/>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493864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22464-0BE4-C547-AFF1-F1AF1F91257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291BFA1-E4C7-D040-AD5F-F74663F2A8F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9766200-3FCF-FE44-BC6A-614B8F03F75B}"/>
              </a:ext>
            </a:extLst>
          </p:cNvPr>
          <p:cNvSpPr>
            <a:spLocks noGrp="1"/>
          </p:cNvSpPr>
          <p:nvPr>
            <p:ph type="dt" sz="half" idx="10"/>
          </p:nvPr>
        </p:nvSpPr>
        <p:spPr/>
        <p:txBody>
          <a:bodyPr/>
          <a:lstStyle/>
          <a:p>
            <a:fld id="{1BDF63E9-4DF1-474F-BE4B-468FAC9F57A9}" type="datetimeFigureOut">
              <a:rPr lang="en-US" smtClean="0"/>
              <a:t>9/26/24</a:t>
            </a:fld>
            <a:endParaRPr lang="en-US"/>
          </a:p>
        </p:txBody>
      </p:sp>
      <p:sp>
        <p:nvSpPr>
          <p:cNvPr id="5" name="Footer Placeholder 4">
            <a:extLst>
              <a:ext uri="{FF2B5EF4-FFF2-40B4-BE49-F238E27FC236}">
                <a16:creationId xmlns:a16="http://schemas.microsoft.com/office/drawing/2014/main" id="{AA3B399A-CFEE-DC46-97F5-CC61D31026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D9667-F686-FE4C-8EA2-C4499C67E9B4}"/>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2845542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34D4F-28BD-0F47-BD80-6B3C67BCD33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A34EA65-4644-BB40-8AFA-1CFDE38B46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EFD474D-6194-1349-852C-1F47B04FC61B}"/>
              </a:ext>
            </a:extLst>
          </p:cNvPr>
          <p:cNvSpPr>
            <a:spLocks noGrp="1"/>
          </p:cNvSpPr>
          <p:nvPr>
            <p:ph type="dt" sz="half" idx="10"/>
          </p:nvPr>
        </p:nvSpPr>
        <p:spPr/>
        <p:txBody>
          <a:bodyPr/>
          <a:lstStyle/>
          <a:p>
            <a:fld id="{1BDF63E9-4DF1-474F-BE4B-468FAC9F57A9}" type="datetimeFigureOut">
              <a:rPr lang="en-US" smtClean="0"/>
              <a:t>9/26/24</a:t>
            </a:fld>
            <a:endParaRPr lang="en-US"/>
          </a:p>
        </p:txBody>
      </p:sp>
      <p:sp>
        <p:nvSpPr>
          <p:cNvPr id="5" name="Footer Placeholder 4">
            <a:extLst>
              <a:ext uri="{FF2B5EF4-FFF2-40B4-BE49-F238E27FC236}">
                <a16:creationId xmlns:a16="http://schemas.microsoft.com/office/drawing/2014/main" id="{46403EC9-FC8A-874E-AB9D-9AF9E6C1D0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250778-0EC6-1845-BD61-22FDBD2DAEB7}"/>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2686532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C7364-6C66-D34A-91CD-7BADBDD6BDC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3823A45-6239-6F4B-9ED1-24F7ED5C4B3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335F1B0-805D-F84E-AE64-224E7C72896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B708FEE-BA56-9141-BCC0-F1ED928C8747}"/>
              </a:ext>
            </a:extLst>
          </p:cNvPr>
          <p:cNvSpPr>
            <a:spLocks noGrp="1"/>
          </p:cNvSpPr>
          <p:nvPr>
            <p:ph type="dt" sz="half" idx="10"/>
          </p:nvPr>
        </p:nvSpPr>
        <p:spPr/>
        <p:txBody>
          <a:bodyPr/>
          <a:lstStyle/>
          <a:p>
            <a:fld id="{1BDF63E9-4DF1-474F-BE4B-468FAC9F57A9}" type="datetimeFigureOut">
              <a:rPr lang="en-US" smtClean="0"/>
              <a:t>9/26/24</a:t>
            </a:fld>
            <a:endParaRPr lang="en-US"/>
          </a:p>
        </p:txBody>
      </p:sp>
      <p:sp>
        <p:nvSpPr>
          <p:cNvPr id="6" name="Footer Placeholder 5">
            <a:extLst>
              <a:ext uri="{FF2B5EF4-FFF2-40B4-BE49-F238E27FC236}">
                <a16:creationId xmlns:a16="http://schemas.microsoft.com/office/drawing/2014/main" id="{A8572D7C-1C4B-7645-984A-42B2A261BB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38C69E-CE30-9840-A4A0-2307EB8279BE}"/>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768549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43990-53AA-B942-B642-9929D771BC6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0C65F6E-E8C3-D340-B49F-D9ABD145B6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EF56D21-719A-4448-8DBB-A2D0CDEDF74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E6B08D9-C239-7842-A1B9-FC0570D285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C121103-F738-B04C-958C-9EA169E1848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75C71FB-5608-1841-B81D-78D925290B5D}"/>
              </a:ext>
            </a:extLst>
          </p:cNvPr>
          <p:cNvSpPr>
            <a:spLocks noGrp="1"/>
          </p:cNvSpPr>
          <p:nvPr>
            <p:ph type="dt" sz="half" idx="10"/>
          </p:nvPr>
        </p:nvSpPr>
        <p:spPr/>
        <p:txBody>
          <a:bodyPr/>
          <a:lstStyle/>
          <a:p>
            <a:fld id="{1BDF63E9-4DF1-474F-BE4B-468FAC9F57A9}" type="datetimeFigureOut">
              <a:rPr lang="en-US" smtClean="0"/>
              <a:t>9/26/24</a:t>
            </a:fld>
            <a:endParaRPr lang="en-US"/>
          </a:p>
        </p:txBody>
      </p:sp>
      <p:sp>
        <p:nvSpPr>
          <p:cNvPr id="8" name="Footer Placeholder 7">
            <a:extLst>
              <a:ext uri="{FF2B5EF4-FFF2-40B4-BE49-F238E27FC236}">
                <a16:creationId xmlns:a16="http://schemas.microsoft.com/office/drawing/2014/main" id="{62F3C1E9-9D2C-3345-99AB-BC0093A701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FA65C4-818A-A24E-A368-36467CCF8301}"/>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782111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94734-A520-0347-ADF7-9A125A5AF97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7888033-0910-FD4D-9132-103067B52BD0}"/>
              </a:ext>
            </a:extLst>
          </p:cNvPr>
          <p:cNvSpPr>
            <a:spLocks noGrp="1"/>
          </p:cNvSpPr>
          <p:nvPr>
            <p:ph type="dt" sz="half" idx="10"/>
          </p:nvPr>
        </p:nvSpPr>
        <p:spPr/>
        <p:txBody>
          <a:bodyPr/>
          <a:lstStyle/>
          <a:p>
            <a:fld id="{1BDF63E9-4DF1-474F-BE4B-468FAC9F57A9}" type="datetimeFigureOut">
              <a:rPr lang="en-US" smtClean="0"/>
              <a:t>9/26/24</a:t>
            </a:fld>
            <a:endParaRPr lang="en-US"/>
          </a:p>
        </p:txBody>
      </p:sp>
      <p:sp>
        <p:nvSpPr>
          <p:cNvPr id="4" name="Footer Placeholder 3">
            <a:extLst>
              <a:ext uri="{FF2B5EF4-FFF2-40B4-BE49-F238E27FC236}">
                <a16:creationId xmlns:a16="http://schemas.microsoft.com/office/drawing/2014/main" id="{440EED83-7B07-FF45-9162-D72E1F59508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AA505E-1D4F-DA46-A276-2711A76FBEC6}"/>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2225150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99D3C-D333-284F-B987-76E0973587B8}"/>
              </a:ext>
            </a:extLst>
          </p:cNvPr>
          <p:cNvSpPr>
            <a:spLocks noGrp="1"/>
          </p:cNvSpPr>
          <p:nvPr>
            <p:ph type="dt" sz="half" idx="10"/>
          </p:nvPr>
        </p:nvSpPr>
        <p:spPr/>
        <p:txBody>
          <a:bodyPr/>
          <a:lstStyle/>
          <a:p>
            <a:fld id="{1BDF63E9-4DF1-474F-BE4B-468FAC9F57A9}" type="datetimeFigureOut">
              <a:rPr lang="en-US" smtClean="0"/>
              <a:t>9/26/24</a:t>
            </a:fld>
            <a:endParaRPr lang="en-US"/>
          </a:p>
        </p:txBody>
      </p:sp>
      <p:sp>
        <p:nvSpPr>
          <p:cNvPr id="3" name="Footer Placeholder 2">
            <a:extLst>
              <a:ext uri="{FF2B5EF4-FFF2-40B4-BE49-F238E27FC236}">
                <a16:creationId xmlns:a16="http://schemas.microsoft.com/office/drawing/2014/main" id="{05A6EF03-0F12-4B48-9B64-6132F90BC8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1E3C3E-36B6-054F-910E-BA492BD23A54}"/>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419461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41D91-BD63-5647-B15E-DEBC09E37FD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A941944-3239-F34B-9980-ADE2F8BFA1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16B9D5A-FDA8-2D45-B8AB-532AC416EA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BA88BAD-1598-614B-A603-644435054206}"/>
              </a:ext>
            </a:extLst>
          </p:cNvPr>
          <p:cNvSpPr>
            <a:spLocks noGrp="1"/>
          </p:cNvSpPr>
          <p:nvPr>
            <p:ph type="dt" sz="half" idx="10"/>
          </p:nvPr>
        </p:nvSpPr>
        <p:spPr/>
        <p:txBody>
          <a:bodyPr/>
          <a:lstStyle/>
          <a:p>
            <a:fld id="{1BDF63E9-4DF1-474F-BE4B-468FAC9F57A9}" type="datetimeFigureOut">
              <a:rPr lang="en-US" smtClean="0"/>
              <a:t>9/26/24</a:t>
            </a:fld>
            <a:endParaRPr lang="en-US"/>
          </a:p>
        </p:txBody>
      </p:sp>
      <p:sp>
        <p:nvSpPr>
          <p:cNvPr id="6" name="Footer Placeholder 5">
            <a:extLst>
              <a:ext uri="{FF2B5EF4-FFF2-40B4-BE49-F238E27FC236}">
                <a16:creationId xmlns:a16="http://schemas.microsoft.com/office/drawing/2014/main" id="{8277C32F-F486-8648-B989-95F67A3EAA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B2019A-454A-994E-8189-52B7B9AEEB1F}"/>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243891808"/>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609600" y="92074"/>
            <a:ext cx="10972800" cy="15081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r>
              <a:t>Title Text</a:t>
            </a:r>
          </a:p>
        </p:txBody>
      </p:sp>
      <p:sp>
        <p:nvSpPr>
          <p:cNvPr id="3"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95176" y="6404292"/>
            <a:ext cx="258624" cy="269241"/>
          </a:xfrm>
          <a:prstGeom prst="rect">
            <a:avLst/>
          </a:prstGeom>
          <a:ln w="12700">
            <a:miter lim="400000"/>
          </a:ln>
        </p:spPr>
        <p:txBody>
          <a:bodyPr wrap="none" lIns="45719" rIns="45719" anchor="ctr">
            <a:spAutoFit/>
          </a:bodyPr>
          <a:lstStyle>
            <a:lvl1pPr algn="r">
              <a:defRPr sz="1200">
                <a:solidFill>
                  <a:srgbClr val="898989"/>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45720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91440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137160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182880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EB0F3C-078E-C740-B38A-4EDE0BCD85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D5E0197-EB58-C841-966E-D449B1E1BC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9110B86-3C8B-244F-9C6B-F5F8DD6D9F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DF63E9-4DF1-474F-BE4B-468FAC9F57A9}" type="datetimeFigureOut">
              <a:rPr lang="en-US" smtClean="0"/>
              <a:t>9/26/24</a:t>
            </a:fld>
            <a:endParaRPr lang="en-US"/>
          </a:p>
        </p:txBody>
      </p:sp>
      <p:sp>
        <p:nvSpPr>
          <p:cNvPr id="5" name="Footer Placeholder 4">
            <a:extLst>
              <a:ext uri="{FF2B5EF4-FFF2-40B4-BE49-F238E27FC236}">
                <a16:creationId xmlns:a16="http://schemas.microsoft.com/office/drawing/2014/main" id="{ED205241-63DC-8642-B186-96C03C033E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87E40E-549A-5F4E-A729-78BF1071BA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738746-3CBF-794F-831B-E0BBAEDCCA73}" type="slidenum">
              <a:rPr lang="en-US" smtClean="0"/>
              <a:t>‹#›</a:t>
            </a:fld>
            <a:endParaRPr lang="en-US"/>
          </a:p>
        </p:txBody>
      </p:sp>
    </p:spTree>
    <p:extLst>
      <p:ext uri="{BB962C8B-B14F-4D97-AF65-F5344CB8AC3E}">
        <p14:creationId xmlns:p14="http://schemas.microsoft.com/office/powerpoint/2010/main" val="2463242597"/>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www.cve.org/CVERecord?id=CVE-2024-31497" TargetMode="External"/><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hyperlink" Target="https://cwe.mitre.org/data/definitions/693.html" TargetMode="Externa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emb3d.mitre.org/" TargetMode="External"/><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hyperlink" Target="https://emb3d.mitre.org/" TargetMode="External"/><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27.jpe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8.png"/><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7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quot;&quot;"/>
          <p:cNvSpPr/>
          <p:nvPr/>
        </p:nvSpPr>
        <p:spPr>
          <a:xfrm>
            <a:off x="0" y="0"/>
            <a:ext cx="12192000" cy="6858000"/>
          </a:xfrm>
          <a:prstGeom prst="rect">
            <a:avLst/>
          </a:prstGeom>
          <a:solidFill>
            <a:srgbClr val="404040"/>
          </a:solidFill>
          <a:ln w="12700">
            <a:miter lim="400000"/>
          </a:ln>
        </p:spPr>
        <p:txBody>
          <a:bodyPr lIns="45719" rIns="45719" anchor="ctr"/>
          <a:lstStyle/>
          <a:p>
            <a:endParaRPr/>
          </a:p>
        </p:txBody>
      </p:sp>
      <p:sp>
        <p:nvSpPr>
          <p:cNvPr id="44" name="Defence Systems, Policies and Risks"/>
          <p:cNvSpPr txBox="1">
            <a:spLocks noGrp="1"/>
          </p:cNvSpPr>
          <p:nvPr>
            <p:ph type="title" idx="4294967295"/>
          </p:nvPr>
        </p:nvSpPr>
        <p:spPr>
          <a:xfrm>
            <a:off x="5491162" y="485775"/>
            <a:ext cx="6373813" cy="5886450"/>
          </a:xfrm>
          <a:prstGeom prst="rect">
            <a:avLst/>
          </a:prstGeom>
        </p:spPr>
        <p:txBody>
          <a:bodyPr anchor="b">
            <a:normAutofit/>
          </a:bodyPr>
          <a:lstStyle>
            <a:lvl1pPr>
              <a:defRPr sz="6000">
                <a:solidFill>
                  <a:srgbClr val="FFFFFF"/>
                </a:solidFill>
                <a:latin typeface="Arial"/>
                <a:ea typeface="Arial"/>
                <a:cs typeface="Arial"/>
                <a:sym typeface="Arial"/>
              </a:defRPr>
            </a:lvl1pPr>
          </a:lstStyle>
          <a:p>
            <a:r>
              <a:rPr lang="en-US" dirty="0"/>
              <a:t>Network Security (Risks and Models)</a:t>
            </a:r>
            <a:endParaRPr dirty="0"/>
          </a:p>
        </p:txBody>
      </p:sp>
      <p:sp>
        <p:nvSpPr>
          <p:cNvPr id="45" name="&quot;&quot;"/>
          <p:cNvSpPr/>
          <p:nvPr/>
        </p:nvSpPr>
        <p:spPr>
          <a:xfrm flipH="1">
            <a:off x="0" y="0"/>
            <a:ext cx="6172200"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42" y="0"/>
                </a:lnTo>
                <a:lnTo>
                  <a:pt x="123" y="841"/>
                </a:lnTo>
                <a:cubicBezTo>
                  <a:pt x="42" y="1562"/>
                  <a:pt x="0" y="2293"/>
                  <a:pt x="0" y="3033"/>
                </a:cubicBezTo>
                <a:cubicBezTo>
                  <a:pt x="0" y="10800"/>
                  <a:pt x="4591" y="17602"/>
                  <a:pt x="11464" y="21361"/>
                </a:cubicBezTo>
                <a:lnTo>
                  <a:pt x="11925" y="21600"/>
                </a:lnTo>
                <a:lnTo>
                  <a:pt x="21600" y="21600"/>
                </a:lnTo>
                <a:lnTo>
                  <a:pt x="21600" y="0"/>
                </a:lnTo>
                <a:close/>
              </a:path>
            </a:pathLst>
          </a:custGeom>
          <a:solidFill>
            <a:srgbClr val="FFFFFF">
              <a:alpha val="79998"/>
            </a:srgbClr>
          </a:solidFill>
          <a:ln w="12700">
            <a:miter lim="400000"/>
          </a:ln>
        </p:spPr>
        <p:txBody>
          <a:bodyPr lIns="45719" rIns="45719" anchor="ctr"/>
          <a:lstStyle/>
          <a:p>
            <a:endParaRPr/>
          </a:p>
        </p:txBody>
      </p:sp>
      <p:sp>
        <p:nvSpPr>
          <p:cNvPr id="46" name="&quot;&quot;"/>
          <p:cNvSpPr/>
          <p:nvPr/>
        </p:nvSpPr>
        <p:spPr>
          <a:xfrm>
            <a:off x="0" y="0"/>
            <a:ext cx="6024563" cy="685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348" y="0"/>
                </a:lnTo>
                <a:lnTo>
                  <a:pt x="21477" y="895"/>
                </a:lnTo>
                <a:cubicBezTo>
                  <a:pt x="21558" y="1598"/>
                  <a:pt x="21600" y="2311"/>
                  <a:pt x="21600" y="3033"/>
                </a:cubicBezTo>
                <a:cubicBezTo>
                  <a:pt x="21600" y="10972"/>
                  <a:pt x="16563" y="17877"/>
                  <a:pt x="9143" y="21418"/>
                </a:cubicBezTo>
                <a:lnTo>
                  <a:pt x="8738" y="21600"/>
                </a:lnTo>
                <a:lnTo>
                  <a:pt x="0" y="21600"/>
                </a:lnTo>
                <a:lnTo>
                  <a:pt x="0" y="0"/>
                </a:lnTo>
                <a:close/>
              </a:path>
            </a:pathLst>
          </a:custGeom>
          <a:solidFill>
            <a:srgbClr val="FFFFFF"/>
          </a:solidFill>
          <a:ln w="12700">
            <a:miter lim="400000"/>
          </a:ln>
        </p:spPr>
        <p:txBody>
          <a:bodyPr lIns="45719" rIns="45719" anchor="ctr"/>
          <a:lstStyle/>
          <a:p>
            <a:endParaRPr/>
          </a:p>
        </p:txBody>
      </p:sp>
      <p:pic>
        <p:nvPicPr>
          <p:cNvPr id="47" name="image.png" descr="image.png"/>
          <p:cNvPicPr>
            <a:picLocks noChangeAspect="1"/>
          </p:cNvPicPr>
          <p:nvPr/>
        </p:nvPicPr>
        <p:blipFill>
          <a:blip r:embed="rId2"/>
          <a:stretch>
            <a:fillRect/>
          </a:stretch>
        </p:blipFill>
        <p:spPr>
          <a:xfrm>
            <a:off x="314325" y="485775"/>
            <a:ext cx="4740275" cy="2274888"/>
          </a:xfrm>
          <a:prstGeom prst="rect">
            <a:avLst/>
          </a:prstGeom>
          <a:ln w="12700">
            <a:miter lim="400000"/>
          </a:ln>
        </p:spPr>
      </p:pic>
      <p:sp>
        <p:nvSpPr>
          <p:cNvPr id="48" name="“From bits to information”"/>
          <p:cNvSpPr txBox="1"/>
          <p:nvPr/>
        </p:nvSpPr>
        <p:spPr>
          <a:xfrm>
            <a:off x="388620" y="3062287"/>
            <a:ext cx="2564269"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“From bits to information”</a:t>
            </a:r>
          </a:p>
        </p:txBody>
      </p:sp>
      <p:sp>
        <p:nvSpPr>
          <p:cNvPr id="49" name="Line"/>
          <p:cNvSpPr/>
          <p:nvPr/>
        </p:nvSpPr>
        <p:spPr>
          <a:xfrm>
            <a:off x="314325" y="2946400"/>
            <a:ext cx="4930775" cy="0"/>
          </a:xfrm>
          <a:prstGeom prst="line">
            <a:avLst/>
          </a:prstGeom>
          <a:ln w="57150">
            <a:solidFill>
              <a:srgbClr val="C00000"/>
            </a:solidFill>
            <a:miter/>
          </a:ln>
        </p:spPr>
        <p:txBody>
          <a:bodyPr lIns="45719" rIns="45719"/>
          <a:lstStyle/>
          <a:p>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Risks, Costs and Benefits</a:t>
            </a:r>
            <a:endParaRPr b="1" dirty="0">
              <a:solidFill>
                <a:srgbClr val="C00000"/>
              </a:solidFill>
            </a:endParaRPr>
          </a:p>
        </p:txBody>
      </p:sp>
      <p:pic>
        <p:nvPicPr>
          <p:cNvPr id="8" name="Picture 7" descr="A screenshot of a cell phone&#10;&#10;Description automatically generated">
            <a:extLst>
              <a:ext uri="{FF2B5EF4-FFF2-40B4-BE49-F238E27FC236}">
                <a16:creationId xmlns:a16="http://schemas.microsoft.com/office/drawing/2014/main" id="{ADCBE08C-BC88-8E48-BC02-84E4568A379D}"/>
              </a:ext>
            </a:extLst>
          </p:cNvPr>
          <p:cNvPicPr>
            <a:picLocks noChangeAspect="1"/>
          </p:cNvPicPr>
          <p:nvPr/>
        </p:nvPicPr>
        <p:blipFill>
          <a:blip r:embed="rId2"/>
          <a:stretch>
            <a:fillRect/>
          </a:stretch>
        </p:blipFill>
        <p:spPr>
          <a:xfrm>
            <a:off x="706057" y="851759"/>
            <a:ext cx="8067554" cy="5863735"/>
          </a:xfrm>
          <a:prstGeom prst="rect">
            <a:avLst/>
          </a:prstGeom>
        </p:spPr>
      </p:pic>
      <p:pic>
        <p:nvPicPr>
          <p:cNvPr id="3" name="Picture 2">
            <a:extLst>
              <a:ext uri="{FF2B5EF4-FFF2-40B4-BE49-F238E27FC236}">
                <a16:creationId xmlns:a16="http://schemas.microsoft.com/office/drawing/2014/main" id="{D0366722-21CB-8B75-033E-A6E1F7C29B8A}"/>
              </a:ext>
            </a:extLst>
          </p:cNvPr>
          <p:cNvPicPr>
            <a:picLocks noChangeAspect="1"/>
          </p:cNvPicPr>
          <p:nvPr/>
        </p:nvPicPr>
        <p:blipFill>
          <a:blip r:embed="rId3"/>
          <a:stretch>
            <a:fillRect/>
          </a:stretch>
        </p:blipFill>
        <p:spPr>
          <a:xfrm>
            <a:off x="10657148" y="6189447"/>
            <a:ext cx="1392820" cy="668553"/>
          </a:xfrm>
          <a:prstGeom prst="rect">
            <a:avLst/>
          </a:prstGeom>
        </p:spPr>
      </p:pic>
    </p:spTree>
    <p:extLst>
      <p:ext uri="{BB962C8B-B14F-4D97-AF65-F5344CB8AC3E}">
        <p14:creationId xmlns:p14="http://schemas.microsoft.com/office/powerpoint/2010/main" val="1981105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CORAS Risk Management/Ontology</a:t>
            </a:r>
            <a:endParaRPr b="1" dirty="0">
              <a:solidFill>
                <a:srgbClr val="C00000"/>
              </a:solidFill>
            </a:endParaRPr>
          </a:p>
        </p:txBody>
      </p:sp>
      <p:pic>
        <p:nvPicPr>
          <p:cNvPr id="2" name="Picture 1">
            <a:extLst>
              <a:ext uri="{FF2B5EF4-FFF2-40B4-BE49-F238E27FC236}">
                <a16:creationId xmlns:a16="http://schemas.microsoft.com/office/drawing/2014/main" id="{5E9DF76F-5502-9689-3911-009F03FD9A55}"/>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74A64C1F-A2A2-4BDF-CA46-621DCEDE34EC}"/>
              </a:ext>
            </a:extLst>
          </p:cNvPr>
          <p:cNvPicPr>
            <a:picLocks noChangeAspect="1"/>
          </p:cNvPicPr>
          <p:nvPr/>
        </p:nvPicPr>
        <p:blipFill>
          <a:blip r:embed="rId3"/>
          <a:stretch>
            <a:fillRect/>
          </a:stretch>
        </p:blipFill>
        <p:spPr>
          <a:xfrm>
            <a:off x="5139279" y="1183100"/>
            <a:ext cx="6400680" cy="4808633"/>
          </a:xfrm>
          <a:prstGeom prst="rect">
            <a:avLst/>
          </a:prstGeom>
        </p:spPr>
      </p:pic>
      <p:pic>
        <p:nvPicPr>
          <p:cNvPr id="5" name="Picture 4" descr="A diagram of a flowchart&#10;&#10;Description automatically generated">
            <a:extLst>
              <a:ext uri="{FF2B5EF4-FFF2-40B4-BE49-F238E27FC236}">
                <a16:creationId xmlns:a16="http://schemas.microsoft.com/office/drawing/2014/main" id="{7178E607-624C-397A-F8F6-E87DE8F39D94}"/>
              </a:ext>
            </a:extLst>
          </p:cNvPr>
          <p:cNvPicPr>
            <a:picLocks noChangeAspect="1"/>
          </p:cNvPicPr>
          <p:nvPr/>
        </p:nvPicPr>
        <p:blipFill>
          <a:blip r:embed="rId4"/>
          <a:stretch>
            <a:fillRect/>
          </a:stretch>
        </p:blipFill>
        <p:spPr>
          <a:xfrm>
            <a:off x="64983" y="866267"/>
            <a:ext cx="5192817" cy="5723681"/>
          </a:xfrm>
          <a:prstGeom prst="rect">
            <a:avLst/>
          </a:prstGeom>
        </p:spPr>
      </p:pic>
    </p:spTree>
    <p:extLst>
      <p:ext uri="{BB962C8B-B14F-4D97-AF65-F5344CB8AC3E}">
        <p14:creationId xmlns:p14="http://schemas.microsoft.com/office/powerpoint/2010/main" val="1221865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quot;&quot;"/>
          <p:cNvSpPr/>
          <p:nvPr/>
        </p:nvSpPr>
        <p:spPr>
          <a:xfrm>
            <a:off x="0" y="0"/>
            <a:ext cx="12192000" cy="6858000"/>
          </a:xfrm>
          <a:prstGeom prst="rect">
            <a:avLst/>
          </a:prstGeom>
          <a:solidFill>
            <a:srgbClr val="404040"/>
          </a:solidFill>
          <a:ln w="12700">
            <a:miter lim="400000"/>
          </a:ln>
        </p:spPr>
        <p:txBody>
          <a:bodyPr lIns="45719" rIns="45719" anchor="ctr"/>
          <a:lstStyle/>
          <a:p>
            <a:endParaRPr/>
          </a:p>
        </p:txBody>
      </p:sp>
      <p:sp>
        <p:nvSpPr>
          <p:cNvPr id="137" name="Kill Chain Model"/>
          <p:cNvSpPr txBox="1">
            <a:spLocks noGrp="1"/>
          </p:cNvSpPr>
          <p:nvPr>
            <p:ph type="title" idx="4294967295"/>
          </p:nvPr>
        </p:nvSpPr>
        <p:spPr>
          <a:xfrm>
            <a:off x="5491162" y="485775"/>
            <a:ext cx="6373813" cy="5886450"/>
          </a:xfrm>
          <a:prstGeom prst="rect">
            <a:avLst/>
          </a:prstGeom>
        </p:spPr>
        <p:txBody>
          <a:bodyPr anchor="b">
            <a:normAutofit/>
          </a:bodyPr>
          <a:lstStyle>
            <a:lvl1pPr>
              <a:defRPr sz="6000">
                <a:solidFill>
                  <a:srgbClr val="FFFFFF"/>
                </a:solidFill>
                <a:latin typeface="Arial"/>
                <a:ea typeface="Arial"/>
                <a:cs typeface="Arial"/>
                <a:sym typeface="Arial"/>
              </a:defRPr>
            </a:lvl1pPr>
          </a:lstStyle>
          <a:p>
            <a:r>
              <a:t>Kill Chain Model</a:t>
            </a:r>
          </a:p>
        </p:txBody>
      </p:sp>
      <p:sp>
        <p:nvSpPr>
          <p:cNvPr id="138" name="&quot;&quot;"/>
          <p:cNvSpPr/>
          <p:nvPr/>
        </p:nvSpPr>
        <p:spPr>
          <a:xfrm flipH="1">
            <a:off x="0" y="0"/>
            <a:ext cx="6172200"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42" y="0"/>
                </a:lnTo>
                <a:lnTo>
                  <a:pt x="123" y="841"/>
                </a:lnTo>
                <a:cubicBezTo>
                  <a:pt x="42" y="1562"/>
                  <a:pt x="0" y="2293"/>
                  <a:pt x="0" y="3033"/>
                </a:cubicBezTo>
                <a:cubicBezTo>
                  <a:pt x="0" y="10800"/>
                  <a:pt x="4591" y="17602"/>
                  <a:pt x="11464" y="21361"/>
                </a:cubicBezTo>
                <a:lnTo>
                  <a:pt x="11925" y="21600"/>
                </a:lnTo>
                <a:lnTo>
                  <a:pt x="21600" y="21600"/>
                </a:lnTo>
                <a:lnTo>
                  <a:pt x="21600" y="0"/>
                </a:lnTo>
                <a:close/>
              </a:path>
            </a:pathLst>
          </a:custGeom>
          <a:solidFill>
            <a:srgbClr val="FFFFFF">
              <a:alpha val="79998"/>
            </a:srgbClr>
          </a:solidFill>
          <a:ln w="12700">
            <a:miter lim="400000"/>
          </a:ln>
        </p:spPr>
        <p:txBody>
          <a:bodyPr lIns="45719" rIns="45719" anchor="ctr"/>
          <a:lstStyle/>
          <a:p>
            <a:endParaRPr/>
          </a:p>
        </p:txBody>
      </p:sp>
      <p:sp>
        <p:nvSpPr>
          <p:cNvPr id="139" name="&quot;&quot;"/>
          <p:cNvSpPr/>
          <p:nvPr/>
        </p:nvSpPr>
        <p:spPr>
          <a:xfrm>
            <a:off x="0" y="0"/>
            <a:ext cx="6024563" cy="685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348" y="0"/>
                </a:lnTo>
                <a:lnTo>
                  <a:pt x="21477" y="895"/>
                </a:lnTo>
                <a:cubicBezTo>
                  <a:pt x="21558" y="1598"/>
                  <a:pt x="21600" y="2311"/>
                  <a:pt x="21600" y="3033"/>
                </a:cubicBezTo>
                <a:cubicBezTo>
                  <a:pt x="21600" y="10972"/>
                  <a:pt x="16563" y="17877"/>
                  <a:pt x="9143" y="21418"/>
                </a:cubicBezTo>
                <a:lnTo>
                  <a:pt x="8738" y="21600"/>
                </a:lnTo>
                <a:lnTo>
                  <a:pt x="0" y="21600"/>
                </a:lnTo>
                <a:lnTo>
                  <a:pt x="0" y="0"/>
                </a:lnTo>
                <a:close/>
              </a:path>
            </a:pathLst>
          </a:custGeom>
          <a:solidFill>
            <a:srgbClr val="FFFFFF"/>
          </a:solidFill>
          <a:ln w="12700">
            <a:miter lim="400000"/>
          </a:ln>
        </p:spPr>
        <p:txBody>
          <a:bodyPr lIns="45719" rIns="45719" anchor="ctr"/>
          <a:lstStyle/>
          <a:p>
            <a:endParaRPr/>
          </a:p>
        </p:txBody>
      </p:sp>
      <p:pic>
        <p:nvPicPr>
          <p:cNvPr id="140" name="image.png" descr="image.png"/>
          <p:cNvPicPr>
            <a:picLocks noChangeAspect="1"/>
          </p:cNvPicPr>
          <p:nvPr/>
        </p:nvPicPr>
        <p:blipFill>
          <a:blip r:embed="rId2"/>
          <a:stretch>
            <a:fillRect/>
          </a:stretch>
        </p:blipFill>
        <p:spPr>
          <a:xfrm>
            <a:off x="314325" y="485775"/>
            <a:ext cx="4740275" cy="2274888"/>
          </a:xfrm>
          <a:prstGeom prst="rect">
            <a:avLst/>
          </a:prstGeom>
          <a:ln w="12700">
            <a:miter lim="400000"/>
          </a:ln>
        </p:spPr>
      </p:pic>
      <p:sp>
        <p:nvSpPr>
          <p:cNvPr id="141" name="“From bits to information”"/>
          <p:cNvSpPr txBox="1"/>
          <p:nvPr/>
        </p:nvSpPr>
        <p:spPr>
          <a:xfrm>
            <a:off x="388620" y="3062287"/>
            <a:ext cx="2564269"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“From bits to information”</a:t>
            </a:r>
          </a:p>
        </p:txBody>
      </p:sp>
      <p:sp>
        <p:nvSpPr>
          <p:cNvPr id="142" name="Line"/>
          <p:cNvSpPr/>
          <p:nvPr/>
        </p:nvSpPr>
        <p:spPr>
          <a:xfrm>
            <a:off x="314325" y="2946400"/>
            <a:ext cx="4930775" cy="0"/>
          </a:xfrm>
          <a:prstGeom prst="line">
            <a:avLst/>
          </a:prstGeom>
          <a:ln w="57150">
            <a:solidFill>
              <a:srgbClr val="C00000"/>
            </a:solidFill>
            <a:miter/>
          </a:ln>
        </p:spPr>
        <p:txBody>
          <a:bodyPr lIns="45719" rIns="45719"/>
          <a:lstStyle/>
          <a:p>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CVE Reporting</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3" name="Picture 2" descr="A screenshot of a computer&#10;&#10;Description automatically generated">
            <a:hlinkClick r:id="rId3"/>
            <a:extLst>
              <a:ext uri="{FF2B5EF4-FFF2-40B4-BE49-F238E27FC236}">
                <a16:creationId xmlns:a16="http://schemas.microsoft.com/office/drawing/2014/main" id="{0F4BF312-AED7-52D8-9028-44D264E13C7E}"/>
              </a:ext>
            </a:extLst>
          </p:cNvPr>
          <p:cNvPicPr>
            <a:picLocks noChangeAspect="1"/>
          </p:cNvPicPr>
          <p:nvPr/>
        </p:nvPicPr>
        <p:blipFill>
          <a:blip r:embed="rId4"/>
          <a:stretch>
            <a:fillRect/>
          </a:stretch>
        </p:blipFill>
        <p:spPr>
          <a:xfrm>
            <a:off x="214670" y="1238492"/>
            <a:ext cx="5724697" cy="3622875"/>
          </a:xfrm>
          <a:prstGeom prst="rect">
            <a:avLst/>
          </a:prstGeom>
        </p:spPr>
      </p:pic>
      <p:pic>
        <p:nvPicPr>
          <p:cNvPr id="4" name="Picture 3" descr="A screenshot of a computer&#10;&#10;Description automatically generated">
            <a:hlinkClick r:id="rId5"/>
            <a:extLst>
              <a:ext uri="{FF2B5EF4-FFF2-40B4-BE49-F238E27FC236}">
                <a16:creationId xmlns:a16="http://schemas.microsoft.com/office/drawing/2014/main" id="{5336DA7E-0299-55E7-228B-12BDBB9E9AE0}"/>
              </a:ext>
            </a:extLst>
          </p:cNvPr>
          <p:cNvPicPr>
            <a:picLocks noChangeAspect="1"/>
          </p:cNvPicPr>
          <p:nvPr/>
        </p:nvPicPr>
        <p:blipFill>
          <a:blip r:embed="rId6"/>
          <a:stretch>
            <a:fillRect/>
          </a:stretch>
        </p:blipFill>
        <p:spPr>
          <a:xfrm>
            <a:off x="6102772" y="1319515"/>
            <a:ext cx="5947196" cy="2791334"/>
          </a:xfrm>
          <a:prstGeom prst="rect">
            <a:avLst/>
          </a:prstGeom>
        </p:spPr>
      </p:pic>
    </p:spTree>
    <p:extLst>
      <p:ext uri="{BB962C8B-B14F-4D97-AF65-F5344CB8AC3E}">
        <p14:creationId xmlns:p14="http://schemas.microsoft.com/office/powerpoint/2010/main" val="14307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Incident Taxonomy</a:t>
            </a:r>
            <a:endParaRPr b="1" dirty="0">
              <a:solidFill>
                <a:srgbClr val="C00000"/>
              </a:solidFill>
            </a:endParaRPr>
          </a:p>
        </p:txBody>
      </p:sp>
      <p:pic>
        <p:nvPicPr>
          <p:cNvPr id="4" name="Picture 3" descr="A diagram of a computer program&#10;&#10;Description automatically generated with medium confidence">
            <a:extLst>
              <a:ext uri="{FF2B5EF4-FFF2-40B4-BE49-F238E27FC236}">
                <a16:creationId xmlns:a16="http://schemas.microsoft.com/office/drawing/2014/main" id="{C3091924-CB34-AF0D-172F-271A8B02E53E}"/>
              </a:ext>
            </a:extLst>
          </p:cNvPr>
          <p:cNvPicPr>
            <a:picLocks noChangeAspect="1"/>
          </p:cNvPicPr>
          <p:nvPr/>
        </p:nvPicPr>
        <p:blipFill>
          <a:blip r:embed="rId2"/>
          <a:stretch>
            <a:fillRect/>
          </a:stretch>
        </p:blipFill>
        <p:spPr>
          <a:xfrm>
            <a:off x="897038" y="766151"/>
            <a:ext cx="8409008" cy="6198252"/>
          </a:xfrm>
          <a:prstGeom prst="rect">
            <a:avLst/>
          </a:prstGeom>
        </p:spPr>
      </p:pic>
      <p:pic>
        <p:nvPicPr>
          <p:cNvPr id="3" name="Picture 2">
            <a:extLst>
              <a:ext uri="{FF2B5EF4-FFF2-40B4-BE49-F238E27FC236}">
                <a16:creationId xmlns:a16="http://schemas.microsoft.com/office/drawing/2014/main" id="{6B529A62-8FE6-7D87-6609-C0A109D85727}"/>
              </a:ext>
            </a:extLst>
          </p:cNvPr>
          <p:cNvPicPr>
            <a:picLocks noChangeAspect="1"/>
          </p:cNvPicPr>
          <p:nvPr/>
        </p:nvPicPr>
        <p:blipFill>
          <a:blip r:embed="rId3"/>
          <a:stretch>
            <a:fillRect/>
          </a:stretch>
        </p:blipFill>
        <p:spPr>
          <a:xfrm>
            <a:off x="10657148" y="6189447"/>
            <a:ext cx="1392820" cy="668553"/>
          </a:xfrm>
          <a:prstGeom prst="rect">
            <a:avLst/>
          </a:prstGeom>
        </p:spPr>
      </p:pic>
    </p:spTree>
    <p:extLst>
      <p:ext uri="{BB962C8B-B14F-4D97-AF65-F5344CB8AC3E}">
        <p14:creationId xmlns:p14="http://schemas.microsoft.com/office/powerpoint/2010/main" val="908508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a company&#10;&#10;Description automatically generated">
            <a:extLst>
              <a:ext uri="{FF2B5EF4-FFF2-40B4-BE49-F238E27FC236}">
                <a16:creationId xmlns:a16="http://schemas.microsoft.com/office/drawing/2014/main" id="{4C4AAF72-40AC-B444-2BF4-2D73689AF008}"/>
              </a:ext>
            </a:extLst>
          </p:cNvPr>
          <p:cNvPicPr>
            <a:picLocks noChangeAspect="1"/>
          </p:cNvPicPr>
          <p:nvPr/>
        </p:nvPicPr>
        <p:blipFill>
          <a:blip r:embed="rId3"/>
          <a:stretch>
            <a:fillRect/>
          </a:stretch>
        </p:blipFill>
        <p:spPr>
          <a:xfrm>
            <a:off x="794553" y="1065214"/>
            <a:ext cx="9895386" cy="5650280"/>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Kill Chain Model</a:t>
            </a:r>
            <a:endParaRPr b="1" dirty="0">
              <a:solidFill>
                <a:srgbClr val="C00000"/>
              </a:solidFill>
            </a:endParaRPr>
          </a:p>
        </p:txBody>
      </p:sp>
      <p:pic>
        <p:nvPicPr>
          <p:cNvPr id="7" name="Picture 6">
            <a:extLst>
              <a:ext uri="{FF2B5EF4-FFF2-40B4-BE49-F238E27FC236}">
                <a16:creationId xmlns:a16="http://schemas.microsoft.com/office/drawing/2014/main" id="{C73BD1AC-0B87-C932-917C-D18C351D007D}"/>
              </a:ext>
            </a:extLst>
          </p:cNvPr>
          <p:cNvPicPr>
            <a:picLocks noChangeAspect="1"/>
          </p:cNvPicPr>
          <p:nvPr/>
        </p:nvPicPr>
        <p:blipFill>
          <a:blip r:embed="rId4"/>
          <a:stretch>
            <a:fillRect/>
          </a:stretch>
        </p:blipFill>
        <p:spPr>
          <a:xfrm>
            <a:off x="10657148" y="6189447"/>
            <a:ext cx="1392820" cy="668553"/>
          </a:xfrm>
          <a:prstGeom prst="rect">
            <a:avLst/>
          </a:prstGeom>
        </p:spPr>
      </p:pic>
    </p:spTree>
    <p:extLst>
      <p:ext uri="{BB962C8B-B14F-4D97-AF65-F5344CB8AC3E}">
        <p14:creationId xmlns:p14="http://schemas.microsoft.com/office/powerpoint/2010/main" val="705068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Unified Kill Chain Phases</a:t>
            </a:r>
            <a:endParaRPr b="1" dirty="0">
              <a:solidFill>
                <a:srgbClr val="C00000"/>
              </a:solidFill>
            </a:endParaRPr>
          </a:p>
        </p:txBody>
      </p:sp>
      <p:pic>
        <p:nvPicPr>
          <p:cNvPr id="25" name="Picture 24" descr="A screenshot of a cell phone&#10;&#10;Description automatically generated">
            <a:extLst>
              <a:ext uri="{FF2B5EF4-FFF2-40B4-BE49-F238E27FC236}">
                <a16:creationId xmlns:a16="http://schemas.microsoft.com/office/drawing/2014/main" id="{50B751CB-DCE4-CE42-9885-403F583BAC1A}"/>
              </a:ext>
            </a:extLst>
          </p:cNvPr>
          <p:cNvPicPr>
            <a:picLocks noChangeAspect="1"/>
          </p:cNvPicPr>
          <p:nvPr/>
        </p:nvPicPr>
        <p:blipFill>
          <a:blip r:embed="rId2"/>
          <a:stretch>
            <a:fillRect/>
          </a:stretch>
        </p:blipFill>
        <p:spPr>
          <a:xfrm>
            <a:off x="0" y="1692552"/>
            <a:ext cx="11231997" cy="3928014"/>
          </a:xfrm>
          <a:prstGeom prst="rect">
            <a:avLst/>
          </a:prstGeom>
        </p:spPr>
      </p:pic>
      <p:sp>
        <p:nvSpPr>
          <p:cNvPr id="2" name="TextBox 1">
            <a:extLst>
              <a:ext uri="{FF2B5EF4-FFF2-40B4-BE49-F238E27FC236}">
                <a16:creationId xmlns:a16="http://schemas.microsoft.com/office/drawing/2014/main" id="{49E14DD4-1E4B-44E4-7186-7714B44DAA3E}"/>
              </a:ext>
            </a:extLst>
          </p:cNvPr>
          <p:cNvSpPr txBox="1"/>
          <p:nvPr/>
        </p:nvSpPr>
        <p:spPr>
          <a:xfrm>
            <a:off x="104172" y="6452225"/>
            <a:ext cx="104114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Pols, P., &amp; van den Berg, J. (2017). The unified kill chain. </a:t>
            </a: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mn-cs"/>
              </a:rPr>
              <a:t>CSA Thesis, Hague</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1-104.</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5F1CCE96-3066-2F0F-F627-5FAA3BEF4F39}"/>
              </a:ext>
            </a:extLst>
          </p:cNvPr>
          <p:cNvPicPr>
            <a:picLocks noChangeAspect="1"/>
          </p:cNvPicPr>
          <p:nvPr/>
        </p:nvPicPr>
        <p:blipFill>
          <a:blip r:embed="rId3"/>
          <a:stretch>
            <a:fillRect/>
          </a:stretch>
        </p:blipFill>
        <p:spPr>
          <a:xfrm>
            <a:off x="10657148" y="6189447"/>
            <a:ext cx="1392820" cy="668553"/>
          </a:xfrm>
          <a:prstGeom prst="rect">
            <a:avLst/>
          </a:prstGeom>
        </p:spPr>
      </p:pic>
    </p:spTree>
    <p:extLst>
      <p:ext uri="{BB962C8B-B14F-4D97-AF65-F5344CB8AC3E}">
        <p14:creationId xmlns:p14="http://schemas.microsoft.com/office/powerpoint/2010/main" val="3986916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6096000"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MITRE ATT&amp;CK</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47459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MITRE ATT&amp;CK (Enterprise)</a:t>
            </a:r>
            <a:endParaRPr b="1" dirty="0">
              <a:solidFill>
                <a:srgbClr val="C00000"/>
              </a:solidFill>
            </a:endParaRPr>
          </a:p>
        </p:txBody>
      </p:sp>
      <p:pic>
        <p:nvPicPr>
          <p:cNvPr id="2" name="Content Placeholder 8" descr="A diagram of a diagram&#10;&#10;Description automatically generated with medium confidence">
            <a:extLst>
              <a:ext uri="{FF2B5EF4-FFF2-40B4-BE49-F238E27FC236}">
                <a16:creationId xmlns:a16="http://schemas.microsoft.com/office/drawing/2014/main" id="{3090F54E-7E2C-6DED-1058-75AC9AC3A161}"/>
              </a:ext>
            </a:extLst>
          </p:cNvPr>
          <p:cNvPicPr>
            <a:picLocks noGrp="1" noChangeAspect="1"/>
          </p:cNvPicPr>
          <p:nvPr>
            <p:ph idx="1"/>
          </p:nvPr>
        </p:nvPicPr>
        <p:blipFill>
          <a:blip r:embed="rId2"/>
          <a:stretch>
            <a:fillRect/>
          </a:stretch>
        </p:blipFill>
        <p:spPr>
          <a:xfrm>
            <a:off x="2007244" y="1083935"/>
            <a:ext cx="9364811" cy="5464969"/>
          </a:xfrm>
        </p:spPr>
      </p:pic>
      <p:pic>
        <p:nvPicPr>
          <p:cNvPr id="3" name="Picture 2">
            <a:extLst>
              <a:ext uri="{FF2B5EF4-FFF2-40B4-BE49-F238E27FC236}">
                <a16:creationId xmlns:a16="http://schemas.microsoft.com/office/drawing/2014/main" id="{7FDCE14D-FA10-7D05-A147-647D9B3669BA}"/>
              </a:ext>
            </a:extLst>
          </p:cNvPr>
          <p:cNvPicPr>
            <a:picLocks noChangeAspect="1"/>
          </p:cNvPicPr>
          <p:nvPr/>
        </p:nvPicPr>
        <p:blipFill>
          <a:blip r:embed="rId3"/>
          <a:stretch>
            <a:fillRect/>
          </a:stretch>
        </p:blipFill>
        <p:spPr>
          <a:xfrm>
            <a:off x="10657148" y="6189447"/>
            <a:ext cx="1392820" cy="668553"/>
          </a:xfrm>
          <a:prstGeom prst="rect">
            <a:avLst/>
          </a:prstGeom>
        </p:spPr>
      </p:pic>
    </p:spTree>
    <p:extLst>
      <p:ext uri="{BB962C8B-B14F-4D97-AF65-F5344CB8AC3E}">
        <p14:creationId xmlns:p14="http://schemas.microsoft.com/office/powerpoint/2010/main" val="5608171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MITRE ATT&amp;CK (Enterprise)</a:t>
            </a:r>
            <a:endParaRPr b="1" dirty="0">
              <a:solidFill>
                <a:srgbClr val="C00000"/>
              </a:solidFill>
            </a:endParaRPr>
          </a:p>
        </p:txBody>
      </p:sp>
      <p:pic>
        <p:nvPicPr>
          <p:cNvPr id="3" name="Picture 2">
            <a:extLst>
              <a:ext uri="{FF2B5EF4-FFF2-40B4-BE49-F238E27FC236}">
                <a16:creationId xmlns:a16="http://schemas.microsoft.com/office/drawing/2014/main" id="{7FDCE14D-FA10-7D05-A147-647D9B3669B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12" name="Picture 11" descr="A diagram of a network&#10;&#10;Description automatically generated with medium confidence">
            <a:extLst>
              <a:ext uri="{FF2B5EF4-FFF2-40B4-BE49-F238E27FC236}">
                <a16:creationId xmlns:a16="http://schemas.microsoft.com/office/drawing/2014/main" id="{5D35622D-07F7-21EC-9EB7-0DF921184BD9}"/>
              </a:ext>
            </a:extLst>
          </p:cNvPr>
          <p:cNvPicPr>
            <a:picLocks noChangeAspect="1"/>
          </p:cNvPicPr>
          <p:nvPr/>
        </p:nvPicPr>
        <p:blipFill>
          <a:blip r:embed="rId3"/>
          <a:stretch>
            <a:fillRect/>
          </a:stretch>
        </p:blipFill>
        <p:spPr>
          <a:xfrm>
            <a:off x="0" y="831365"/>
            <a:ext cx="5954028" cy="5943600"/>
          </a:xfrm>
          <a:prstGeom prst="rect">
            <a:avLst/>
          </a:prstGeom>
        </p:spPr>
      </p:pic>
      <p:pic>
        <p:nvPicPr>
          <p:cNvPr id="14" name="Picture 13" descr="A screenshot of a white page&#10;&#10;Description automatically generated">
            <a:extLst>
              <a:ext uri="{FF2B5EF4-FFF2-40B4-BE49-F238E27FC236}">
                <a16:creationId xmlns:a16="http://schemas.microsoft.com/office/drawing/2014/main" id="{4B574BFE-7CC5-A9F4-F199-F8B3BCA972E7}"/>
              </a:ext>
            </a:extLst>
          </p:cNvPr>
          <p:cNvPicPr>
            <a:picLocks noChangeAspect="1"/>
          </p:cNvPicPr>
          <p:nvPr/>
        </p:nvPicPr>
        <p:blipFill>
          <a:blip r:embed="rId4"/>
          <a:stretch>
            <a:fillRect/>
          </a:stretch>
        </p:blipFill>
        <p:spPr>
          <a:xfrm>
            <a:off x="4541857" y="945276"/>
            <a:ext cx="6811701" cy="1898603"/>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2ACC8E73-278A-98E0-91C6-F887885C4BA3}"/>
              </a:ext>
            </a:extLst>
          </p:cNvPr>
          <p:cNvPicPr>
            <a:picLocks noChangeAspect="1"/>
          </p:cNvPicPr>
          <p:nvPr/>
        </p:nvPicPr>
        <p:blipFill>
          <a:blip r:embed="rId5"/>
          <a:stretch>
            <a:fillRect/>
          </a:stretch>
        </p:blipFill>
        <p:spPr>
          <a:xfrm>
            <a:off x="5770702" y="3510544"/>
            <a:ext cx="6279266" cy="2646192"/>
          </a:xfrm>
          <a:prstGeom prst="rect">
            <a:avLst/>
          </a:prstGeom>
        </p:spPr>
      </p:pic>
    </p:spTree>
    <p:extLst>
      <p:ext uri="{BB962C8B-B14F-4D97-AF65-F5344CB8AC3E}">
        <p14:creationId xmlns:p14="http://schemas.microsoft.com/office/powerpoint/2010/main" val="3761234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Outline"/>
          <p:cNvSpPr txBox="1">
            <a:spLocks noGrp="1"/>
          </p:cNvSpPr>
          <p:nvPr>
            <p:ph type="title" idx="4294967295"/>
          </p:nvPr>
        </p:nvSpPr>
        <p:spPr>
          <a:xfrm>
            <a:off x="655637" y="365125"/>
            <a:ext cx="5119688" cy="1692275"/>
          </a:xfrm>
          <a:prstGeom prst="rect">
            <a:avLst/>
          </a:prstGeom>
        </p:spPr>
        <p:txBody>
          <a:bodyPr>
            <a:normAutofit/>
          </a:bodyPr>
          <a:lstStyle>
            <a:lvl1pPr>
              <a:defRPr>
                <a:solidFill>
                  <a:srgbClr val="C00000"/>
                </a:solidFill>
              </a:defRPr>
            </a:lvl1pPr>
          </a:lstStyle>
          <a:p>
            <a:r>
              <a:t>Outline</a:t>
            </a:r>
          </a:p>
        </p:txBody>
      </p:sp>
      <p:sp>
        <p:nvSpPr>
          <p:cNvPr id="52" name="&quot;&quot;"/>
          <p:cNvSpPr/>
          <p:nvPr/>
        </p:nvSpPr>
        <p:spPr>
          <a:xfrm>
            <a:off x="655637" y="2316162"/>
            <a:ext cx="4572001" cy="1"/>
          </a:xfrm>
          <a:prstGeom prst="line">
            <a:avLst/>
          </a:prstGeom>
          <a:ln w="19050" cap="sq">
            <a:solidFill>
              <a:srgbClr val="000000"/>
            </a:solidFill>
            <a:miter/>
          </a:ln>
        </p:spPr>
        <p:txBody>
          <a:bodyPr lIns="45719" rIns="45719"/>
          <a:lstStyle/>
          <a:p>
            <a:endParaRPr/>
          </a:p>
        </p:txBody>
      </p:sp>
      <p:sp>
        <p:nvSpPr>
          <p:cNvPr id="53" name="Data, Information, Knowledge and Wisdom.…"/>
          <p:cNvSpPr txBox="1"/>
          <p:nvPr/>
        </p:nvSpPr>
        <p:spPr>
          <a:xfrm>
            <a:off x="701357" y="2574925"/>
            <a:ext cx="5028249" cy="4494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228600" indent="-228600">
              <a:lnSpc>
                <a:spcPct val="90000"/>
              </a:lnSpc>
              <a:spcBef>
                <a:spcPts val="1000"/>
              </a:spcBef>
              <a:buSzPct val="100000"/>
              <a:buFont typeface="Arial"/>
              <a:buChar char="•"/>
            </a:pPr>
            <a:r>
              <a:rPr lang="en-US" dirty="0"/>
              <a:t>Basics: Security Policy, Risk and Benefits.</a:t>
            </a:r>
          </a:p>
          <a:p>
            <a:pPr marL="228600" indent="-228600">
              <a:lnSpc>
                <a:spcPct val="90000"/>
              </a:lnSpc>
              <a:spcBef>
                <a:spcPts val="1000"/>
              </a:spcBef>
              <a:buSzPct val="100000"/>
              <a:buFont typeface="Arial"/>
              <a:buChar char="•"/>
            </a:pPr>
            <a:r>
              <a:rPr lang="en-US" dirty="0"/>
              <a:t>Kill Chain Model, MITRE ATT&amp;CK and EMB3D.</a:t>
            </a:r>
            <a:endParaRPr dirty="0"/>
          </a:p>
          <a:p>
            <a:pPr marL="228600" indent="-228600">
              <a:lnSpc>
                <a:spcPct val="90000"/>
              </a:lnSpc>
              <a:spcBef>
                <a:spcPts val="1000"/>
              </a:spcBef>
              <a:buSzPct val="100000"/>
              <a:buFont typeface="Arial"/>
              <a:buChar char="•"/>
            </a:pPr>
            <a:r>
              <a:rPr lang="en-GB" dirty="0"/>
              <a:t>Basic Terms: Defence in Depth, IDS.</a:t>
            </a:r>
          </a:p>
          <a:p>
            <a:pPr marL="228600" indent="-228600">
              <a:lnSpc>
                <a:spcPct val="90000"/>
              </a:lnSpc>
              <a:spcBef>
                <a:spcPts val="1000"/>
              </a:spcBef>
              <a:buSzPct val="100000"/>
              <a:buFont typeface="Arial"/>
              <a:buChar char="•"/>
            </a:pPr>
            <a:r>
              <a:rPr lang="en-GB"/>
              <a:t>Cryptography Basics.</a:t>
            </a:r>
            <a:endParaRPr lang="en-GB" dirty="0"/>
          </a:p>
          <a:p>
            <a:pPr marL="228600" indent="-228600">
              <a:lnSpc>
                <a:spcPct val="90000"/>
              </a:lnSpc>
              <a:spcBef>
                <a:spcPts val="1000"/>
              </a:spcBef>
              <a:buSzPct val="100000"/>
              <a:buFont typeface="Arial"/>
              <a:buChar char="•"/>
            </a:pPr>
            <a:r>
              <a:rPr lang="en-GB" dirty="0"/>
              <a:t>Secure Infrastructures.</a:t>
            </a:r>
          </a:p>
          <a:p>
            <a:pPr marL="228600" indent="-228600">
              <a:lnSpc>
                <a:spcPct val="90000"/>
              </a:lnSpc>
              <a:spcBef>
                <a:spcPts val="1000"/>
              </a:spcBef>
              <a:buSzPct val="100000"/>
              <a:buFont typeface="Arial"/>
              <a:buChar char="•"/>
            </a:pPr>
            <a:r>
              <a:rPr lang="en-GB" dirty="0"/>
              <a:t>Secure Enclaves.</a:t>
            </a:r>
          </a:p>
          <a:p>
            <a:pPr marL="228600" indent="-228600">
              <a:lnSpc>
                <a:spcPct val="90000"/>
              </a:lnSpc>
              <a:spcBef>
                <a:spcPts val="1000"/>
              </a:spcBef>
              <a:buSzPct val="100000"/>
              <a:buFont typeface="Arial"/>
              <a:buChar char="•"/>
            </a:pPr>
            <a:r>
              <a:rPr lang="en-GB" dirty="0"/>
              <a:t>Network Security: NAT, Stateful Firewalls.</a:t>
            </a:r>
            <a:endParaRPr dirty="0"/>
          </a:p>
          <a:p>
            <a:pPr marL="228600" indent="-228600">
              <a:lnSpc>
                <a:spcPct val="90000"/>
              </a:lnSpc>
              <a:spcBef>
                <a:spcPts val="1000"/>
              </a:spcBef>
              <a:buSzPct val="100000"/>
              <a:buFont typeface="Arial"/>
              <a:buChar char="•"/>
            </a:pPr>
            <a:endParaRPr dirty="0"/>
          </a:p>
          <a:p>
            <a:pPr marL="228600" indent="-228600">
              <a:lnSpc>
                <a:spcPct val="90000"/>
              </a:lnSpc>
              <a:spcBef>
                <a:spcPts val="1000"/>
              </a:spcBef>
              <a:buSzPct val="100000"/>
              <a:buFont typeface="Arial"/>
              <a:buChar char="•"/>
            </a:pPr>
            <a:endParaRPr dirty="0"/>
          </a:p>
          <a:p>
            <a:pPr marL="228600" indent="-228600">
              <a:lnSpc>
                <a:spcPct val="90000"/>
              </a:lnSpc>
              <a:spcBef>
                <a:spcPts val="1000"/>
              </a:spcBef>
              <a:buSzPct val="100000"/>
              <a:buFont typeface="Arial"/>
              <a:buChar char="•"/>
            </a:pPr>
            <a:endParaRPr dirty="0"/>
          </a:p>
          <a:p>
            <a:pPr marL="228600" indent="-228600">
              <a:lnSpc>
                <a:spcPct val="90000"/>
              </a:lnSpc>
              <a:spcBef>
                <a:spcPts val="1000"/>
              </a:spcBef>
              <a:buSzPct val="100000"/>
              <a:buFont typeface="Arial"/>
              <a:buChar char="•"/>
            </a:pPr>
            <a:endParaRPr dirty="0"/>
          </a:p>
          <a:p>
            <a:pPr marL="228600" indent="-228600">
              <a:lnSpc>
                <a:spcPct val="90000"/>
              </a:lnSpc>
              <a:spcBef>
                <a:spcPts val="1000"/>
              </a:spcBef>
              <a:buSzPct val="100000"/>
              <a:buFont typeface="Arial"/>
              <a:buChar char="•"/>
            </a:pPr>
            <a:endParaRPr dirty="0"/>
          </a:p>
        </p:txBody>
      </p:sp>
      <p:pic>
        <p:nvPicPr>
          <p:cNvPr id="54" name="grayscale photo of audio mixer" descr="grayscale photo of audio mixer"/>
          <p:cNvPicPr>
            <a:picLocks noChangeAspect="1"/>
          </p:cNvPicPr>
          <p:nvPr/>
        </p:nvPicPr>
        <p:blipFill>
          <a:blip r:embed="rId2"/>
          <a:stretch>
            <a:fillRect/>
          </a:stretch>
        </p:blipFill>
        <p:spPr>
          <a:xfrm>
            <a:off x="7137400" y="0"/>
            <a:ext cx="5067300" cy="6858000"/>
          </a:xfrm>
          <a:prstGeom prst="rect">
            <a:avLst/>
          </a:prstGeom>
          <a:ln w="12700">
            <a:miter lim="400000"/>
          </a:ln>
        </p:spPr>
      </p:pic>
      <p:pic>
        <p:nvPicPr>
          <p:cNvPr id="55" name="image.png" descr="image.png"/>
          <p:cNvPicPr>
            <a:picLocks noChangeAspect="1"/>
          </p:cNvPicPr>
          <p:nvPr/>
        </p:nvPicPr>
        <p:blipFill>
          <a:blip r:embed="rId3"/>
          <a:stretch>
            <a:fillRect/>
          </a:stretch>
        </p:blipFill>
        <p:spPr>
          <a:xfrm>
            <a:off x="7299325" y="0"/>
            <a:ext cx="1676400" cy="804863"/>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MITRE ATT&amp;CK (Mobile)</a:t>
            </a:r>
            <a:endParaRPr b="1" dirty="0">
              <a:solidFill>
                <a:srgbClr val="C00000"/>
              </a:solidFill>
            </a:endParaRPr>
          </a:p>
        </p:txBody>
      </p:sp>
      <p:sp>
        <p:nvSpPr>
          <p:cNvPr id="6" name="Content Placeholder 5">
            <a:extLst>
              <a:ext uri="{FF2B5EF4-FFF2-40B4-BE49-F238E27FC236}">
                <a16:creationId xmlns:a16="http://schemas.microsoft.com/office/drawing/2014/main" id="{FD25AE04-0F64-67D1-2F8E-8547A5A5A0FE}"/>
              </a:ext>
            </a:extLst>
          </p:cNvPr>
          <p:cNvSpPr>
            <a:spLocks noGrp="1"/>
          </p:cNvSpPr>
          <p:nvPr>
            <p:ph idx="1"/>
          </p:nvPr>
        </p:nvSpPr>
        <p:spPr/>
        <p:txBody>
          <a:bodyPr/>
          <a:lstStyle/>
          <a:p>
            <a:endParaRPr lang="en-US"/>
          </a:p>
        </p:txBody>
      </p:sp>
      <p:pic>
        <p:nvPicPr>
          <p:cNvPr id="7" name="Content Placeholder 4" descr="A diagram of a company&#10;&#10;Description automatically generated">
            <a:extLst>
              <a:ext uri="{FF2B5EF4-FFF2-40B4-BE49-F238E27FC236}">
                <a16:creationId xmlns:a16="http://schemas.microsoft.com/office/drawing/2014/main" id="{3B42B525-14AA-5291-6EEF-B197BF085858}"/>
              </a:ext>
            </a:extLst>
          </p:cNvPr>
          <p:cNvPicPr>
            <a:picLocks noChangeAspect="1"/>
          </p:cNvPicPr>
          <p:nvPr/>
        </p:nvPicPr>
        <p:blipFill>
          <a:blip r:embed="rId2"/>
          <a:stretch>
            <a:fillRect/>
          </a:stretch>
        </p:blipFill>
        <p:spPr>
          <a:xfrm>
            <a:off x="2304822" y="808775"/>
            <a:ext cx="8210777" cy="6037068"/>
          </a:xfrm>
          <a:prstGeom prst="rect">
            <a:avLst/>
          </a:prstGeom>
        </p:spPr>
      </p:pic>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3"/>
          <a:stretch>
            <a:fillRect/>
          </a:stretch>
        </p:blipFill>
        <p:spPr>
          <a:xfrm>
            <a:off x="10657148" y="6189447"/>
            <a:ext cx="1392820" cy="668553"/>
          </a:xfrm>
          <a:prstGeom prst="rect">
            <a:avLst/>
          </a:prstGeom>
        </p:spPr>
      </p:pic>
    </p:spTree>
    <p:extLst>
      <p:ext uri="{BB962C8B-B14F-4D97-AF65-F5344CB8AC3E}">
        <p14:creationId xmlns:p14="http://schemas.microsoft.com/office/powerpoint/2010/main" val="3706378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MITRE EMB3D (Embedded Devices)</a:t>
            </a:r>
          </a:p>
        </p:txBody>
      </p:sp>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23" name="Content Placeholder 22" descr="A screenshot of a computer&#10;&#10;Description automatically generated">
            <a:hlinkClick r:id="rId3"/>
            <a:extLst>
              <a:ext uri="{FF2B5EF4-FFF2-40B4-BE49-F238E27FC236}">
                <a16:creationId xmlns:a16="http://schemas.microsoft.com/office/drawing/2014/main" id="{776237BC-2247-49B2-1ACE-4E0EEF34140A}"/>
              </a:ext>
            </a:extLst>
          </p:cNvPr>
          <p:cNvPicPr>
            <a:picLocks noGrp="1" noChangeAspect="1"/>
          </p:cNvPicPr>
          <p:nvPr>
            <p:ph idx="1"/>
          </p:nvPr>
        </p:nvPicPr>
        <p:blipFill>
          <a:blip r:embed="rId4"/>
          <a:stretch>
            <a:fillRect/>
          </a:stretch>
        </p:blipFill>
        <p:spPr>
          <a:xfrm>
            <a:off x="227935" y="1339487"/>
            <a:ext cx="11520369" cy="4872731"/>
          </a:xfrm>
        </p:spPr>
      </p:pic>
    </p:spTree>
    <p:extLst>
      <p:ext uri="{BB962C8B-B14F-4D97-AF65-F5344CB8AC3E}">
        <p14:creationId xmlns:p14="http://schemas.microsoft.com/office/powerpoint/2010/main" val="25370058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MITRE EMB3D (Embedded Devices)</a:t>
            </a:r>
          </a:p>
        </p:txBody>
      </p:sp>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6" name="Content Placeholder 5" descr="A close-up of a diagram&#10;&#10;Description automatically generated">
            <a:hlinkClick r:id="rId3"/>
            <a:extLst>
              <a:ext uri="{FF2B5EF4-FFF2-40B4-BE49-F238E27FC236}">
                <a16:creationId xmlns:a16="http://schemas.microsoft.com/office/drawing/2014/main" id="{F7B5E1D3-E43F-5816-94B5-4BA79F222230}"/>
              </a:ext>
            </a:extLst>
          </p:cNvPr>
          <p:cNvPicPr>
            <a:picLocks noGrp="1" noChangeAspect="1"/>
          </p:cNvPicPr>
          <p:nvPr>
            <p:ph idx="1"/>
          </p:nvPr>
        </p:nvPicPr>
        <p:blipFill>
          <a:blip r:embed="rId4"/>
          <a:stretch>
            <a:fillRect/>
          </a:stretch>
        </p:blipFill>
        <p:spPr>
          <a:xfrm>
            <a:off x="838200" y="2401945"/>
            <a:ext cx="10515600" cy="3198698"/>
          </a:xfrm>
        </p:spPr>
      </p:pic>
    </p:spTree>
    <p:extLst>
      <p:ext uri="{BB962C8B-B14F-4D97-AF65-F5344CB8AC3E}">
        <p14:creationId xmlns:p14="http://schemas.microsoft.com/office/powerpoint/2010/main" val="912667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MITRE EMB3D (Embedded Devices)</a:t>
            </a:r>
          </a:p>
        </p:txBody>
      </p:sp>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7" name="Content Placeholder 6" descr="A screenshot of a computer&#10;&#10;Description automatically generated">
            <a:extLst>
              <a:ext uri="{FF2B5EF4-FFF2-40B4-BE49-F238E27FC236}">
                <a16:creationId xmlns:a16="http://schemas.microsoft.com/office/drawing/2014/main" id="{B10C0C49-9162-1A3F-13CE-43AD1605994F}"/>
              </a:ext>
            </a:extLst>
          </p:cNvPr>
          <p:cNvPicPr>
            <a:picLocks noGrp="1" noChangeAspect="1"/>
          </p:cNvPicPr>
          <p:nvPr>
            <p:ph idx="1"/>
          </p:nvPr>
        </p:nvPicPr>
        <p:blipFill>
          <a:blip r:embed="rId3"/>
          <a:stretch>
            <a:fillRect/>
          </a:stretch>
        </p:blipFill>
        <p:spPr>
          <a:xfrm>
            <a:off x="1888571" y="1083935"/>
            <a:ext cx="7180478" cy="5640831"/>
          </a:xfrm>
        </p:spPr>
      </p:pic>
    </p:spTree>
    <p:extLst>
      <p:ext uri="{BB962C8B-B14F-4D97-AF65-F5344CB8AC3E}">
        <p14:creationId xmlns:p14="http://schemas.microsoft.com/office/powerpoint/2010/main" val="9580575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MITRE EMB3D (Embedded Devices)</a:t>
            </a:r>
          </a:p>
        </p:txBody>
      </p:sp>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12" name="Content Placeholder 11" descr="A diagram of a computer system&#10;&#10;Description automatically generated">
            <a:extLst>
              <a:ext uri="{FF2B5EF4-FFF2-40B4-BE49-F238E27FC236}">
                <a16:creationId xmlns:a16="http://schemas.microsoft.com/office/drawing/2014/main" id="{B6C2ABC6-25B0-1E98-4201-ED5F8F17325A}"/>
              </a:ext>
            </a:extLst>
          </p:cNvPr>
          <p:cNvPicPr>
            <a:picLocks noGrp="1" noChangeAspect="1"/>
          </p:cNvPicPr>
          <p:nvPr>
            <p:ph idx="1"/>
          </p:nvPr>
        </p:nvPicPr>
        <p:blipFill>
          <a:blip r:embed="rId3"/>
          <a:stretch>
            <a:fillRect/>
          </a:stretch>
        </p:blipFill>
        <p:spPr>
          <a:xfrm>
            <a:off x="657147" y="1083935"/>
            <a:ext cx="9201305" cy="5819330"/>
          </a:xfrm>
        </p:spPr>
      </p:pic>
    </p:spTree>
    <p:extLst>
      <p:ext uri="{BB962C8B-B14F-4D97-AF65-F5344CB8AC3E}">
        <p14:creationId xmlns:p14="http://schemas.microsoft.com/office/powerpoint/2010/main" val="6924463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fontScale="90000"/>
          </a:bodyPr>
          <a:lstStyle/>
          <a:p>
            <a:r>
              <a:rPr lang="en-US" b="1" dirty="0">
                <a:solidFill>
                  <a:srgbClr val="C00000"/>
                </a:solidFill>
              </a:rPr>
              <a:t>MITRE EMB3D (Embedded Devices) – Symmetric Key Crack</a:t>
            </a:r>
          </a:p>
        </p:txBody>
      </p:sp>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6" name="Content Placeholder 5" descr="A computer and a microscope&#10;&#10;Description automatically generated with medium confidence">
            <a:extLst>
              <a:ext uri="{FF2B5EF4-FFF2-40B4-BE49-F238E27FC236}">
                <a16:creationId xmlns:a16="http://schemas.microsoft.com/office/drawing/2014/main" id="{F6CDBF9F-1C49-3371-40F5-9A6843FBD850}"/>
              </a:ext>
            </a:extLst>
          </p:cNvPr>
          <p:cNvPicPr>
            <a:picLocks noGrp="1" noChangeAspect="1"/>
          </p:cNvPicPr>
          <p:nvPr>
            <p:ph idx="1"/>
          </p:nvPr>
        </p:nvPicPr>
        <p:blipFill>
          <a:blip r:embed="rId3"/>
          <a:stretch>
            <a:fillRect/>
          </a:stretch>
        </p:blipFill>
        <p:spPr>
          <a:xfrm>
            <a:off x="659986" y="3492500"/>
            <a:ext cx="9906000" cy="3365500"/>
          </a:xfrm>
        </p:spPr>
      </p:pic>
      <p:pic>
        <p:nvPicPr>
          <p:cNvPr id="1030" name="Picture 6">
            <a:extLst>
              <a:ext uri="{FF2B5EF4-FFF2-40B4-BE49-F238E27FC236}">
                <a16:creationId xmlns:a16="http://schemas.microsoft.com/office/drawing/2014/main" id="{1085B383-D874-E6FC-C735-4619D65532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08" y="1273571"/>
            <a:ext cx="11273850" cy="2029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9606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fontScale="90000"/>
          </a:bodyPr>
          <a:lstStyle/>
          <a:p>
            <a:r>
              <a:rPr lang="en-US" b="1" dirty="0">
                <a:solidFill>
                  <a:srgbClr val="C00000"/>
                </a:solidFill>
              </a:rPr>
              <a:t>MITRE EMB3D (Embedded Devices) – RSA Crack</a:t>
            </a:r>
          </a:p>
        </p:txBody>
      </p:sp>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8" name="Picture 7" descr="A black and white graph with white lines&#10;&#10;Description automatically generated">
            <a:extLst>
              <a:ext uri="{FF2B5EF4-FFF2-40B4-BE49-F238E27FC236}">
                <a16:creationId xmlns:a16="http://schemas.microsoft.com/office/drawing/2014/main" id="{71EF1CFF-71AE-2B74-4CBD-D50E9D6D46D6}"/>
              </a:ext>
            </a:extLst>
          </p:cNvPr>
          <p:cNvPicPr>
            <a:picLocks noChangeAspect="1"/>
          </p:cNvPicPr>
          <p:nvPr/>
        </p:nvPicPr>
        <p:blipFill>
          <a:blip r:embed="rId3"/>
          <a:stretch>
            <a:fillRect/>
          </a:stretch>
        </p:blipFill>
        <p:spPr>
          <a:xfrm>
            <a:off x="488082" y="1083935"/>
            <a:ext cx="8880770" cy="5885981"/>
          </a:xfrm>
          <a:prstGeom prst="rect">
            <a:avLst/>
          </a:prstGeom>
        </p:spPr>
      </p:pic>
    </p:spTree>
    <p:extLst>
      <p:ext uri="{BB962C8B-B14F-4D97-AF65-F5344CB8AC3E}">
        <p14:creationId xmlns:p14="http://schemas.microsoft.com/office/powerpoint/2010/main" val="685209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MITRE EMB3D (Embedded Devices)</a:t>
            </a:r>
          </a:p>
        </p:txBody>
      </p:sp>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2"/>
          <a:stretch>
            <a:fillRect/>
          </a:stretch>
        </p:blipFill>
        <p:spPr>
          <a:xfrm>
            <a:off x="10657148" y="6189447"/>
            <a:ext cx="1392820" cy="668553"/>
          </a:xfrm>
          <a:prstGeom prst="rect">
            <a:avLst/>
          </a:prstGeom>
        </p:spPr>
      </p:pic>
      <p:sp>
        <p:nvSpPr>
          <p:cNvPr id="4" name="Content Placeholder 3">
            <a:extLst>
              <a:ext uri="{FF2B5EF4-FFF2-40B4-BE49-F238E27FC236}">
                <a16:creationId xmlns:a16="http://schemas.microsoft.com/office/drawing/2014/main" id="{ACBAB817-97B0-CAEE-006A-1C12A41E7DFB}"/>
              </a:ext>
            </a:extLst>
          </p:cNvPr>
          <p:cNvSpPr>
            <a:spLocks noGrp="1"/>
          </p:cNvSpPr>
          <p:nvPr>
            <p:ph idx="1"/>
          </p:nvPr>
        </p:nvSpPr>
        <p:spPr/>
        <p:txBody>
          <a:bodyPr/>
          <a:lstStyle/>
          <a:p>
            <a:endParaRPr lang="en-US" dirty="0"/>
          </a:p>
        </p:txBody>
      </p:sp>
      <p:pic>
        <p:nvPicPr>
          <p:cNvPr id="1026" name="Picture 2">
            <a:extLst>
              <a:ext uri="{FF2B5EF4-FFF2-40B4-BE49-F238E27FC236}">
                <a16:creationId xmlns:a16="http://schemas.microsoft.com/office/drawing/2014/main" id="{D8E39C91-6C39-6808-E51A-D705C6A485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310" y="1131447"/>
            <a:ext cx="4826650" cy="55088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5500082-3E51-E924-4E74-600AC8C7FE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8182" y="1648918"/>
            <a:ext cx="5793508" cy="3560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69730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MITRE EMB3D (Embedded Devices)</a:t>
            </a:r>
          </a:p>
        </p:txBody>
      </p:sp>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16" name="Content Placeholder 15" descr="A diagram of a computer system&#10;&#10;Description automatically generated">
            <a:extLst>
              <a:ext uri="{FF2B5EF4-FFF2-40B4-BE49-F238E27FC236}">
                <a16:creationId xmlns:a16="http://schemas.microsoft.com/office/drawing/2014/main" id="{651EB53D-F3AE-79D1-9DB7-DD442EBBF280}"/>
              </a:ext>
            </a:extLst>
          </p:cNvPr>
          <p:cNvPicPr>
            <a:picLocks noGrp="1" noChangeAspect="1"/>
          </p:cNvPicPr>
          <p:nvPr>
            <p:ph idx="1"/>
          </p:nvPr>
        </p:nvPicPr>
        <p:blipFill>
          <a:blip r:embed="rId3"/>
          <a:stretch>
            <a:fillRect/>
          </a:stretch>
        </p:blipFill>
        <p:spPr>
          <a:xfrm>
            <a:off x="-1" y="1083934"/>
            <a:ext cx="10386611" cy="5556397"/>
          </a:xfrm>
        </p:spPr>
      </p:pic>
    </p:spTree>
    <p:extLst>
      <p:ext uri="{BB962C8B-B14F-4D97-AF65-F5344CB8AC3E}">
        <p14:creationId xmlns:p14="http://schemas.microsoft.com/office/powerpoint/2010/main" val="23085846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MITRE EMB3D (Embedded Devices)</a:t>
            </a:r>
          </a:p>
        </p:txBody>
      </p:sp>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6" name="Content Placeholder 5" descr="A diagram of a network connection&#10;&#10;Description automatically generated">
            <a:extLst>
              <a:ext uri="{FF2B5EF4-FFF2-40B4-BE49-F238E27FC236}">
                <a16:creationId xmlns:a16="http://schemas.microsoft.com/office/drawing/2014/main" id="{31E68920-FB0C-332C-83E2-17FAC217C1A7}"/>
              </a:ext>
            </a:extLst>
          </p:cNvPr>
          <p:cNvPicPr>
            <a:picLocks noGrp="1" noChangeAspect="1"/>
          </p:cNvPicPr>
          <p:nvPr>
            <p:ph idx="1"/>
          </p:nvPr>
        </p:nvPicPr>
        <p:blipFill>
          <a:blip r:embed="rId3"/>
          <a:stretch>
            <a:fillRect/>
          </a:stretch>
        </p:blipFill>
        <p:spPr>
          <a:xfrm>
            <a:off x="715861" y="1083935"/>
            <a:ext cx="11189075" cy="4888602"/>
          </a:xfrm>
        </p:spPr>
      </p:pic>
    </p:spTree>
    <p:extLst>
      <p:ext uri="{BB962C8B-B14F-4D97-AF65-F5344CB8AC3E}">
        <p14:creationId xmlns:p14="http://schemas.microsoft.com/office/powerpoint/2010/main" val="2732742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grayscale photo of audio mixer" descr="grayscale photo of audio mixer"/>
          <p:cNvPicPr>
            <a:picLocks noChangeAspect="1"/>
          </p:cNvPicPr>
          <p:nvPr/>
        </p:nvPicPr>
        <p:blipFill>
          <a:blip r:embed="rId2"/>
          <a:stretch>
            <a:fillRect/>
          </a:stretch>
        </p:blipFill>
        <p:spPr>
          <a:xfrm>
            <a:off x="7137400" y="0"/>
            <a:ext cx="5067300" cy="6858000"/>
          </a:xfrm>
          <a:prstGeom prst="rect">
            <a:avLst/>
          </a:prstGeom>
          <a:ln w="12700">
            <a:miter lim="400000"/>
          </a:ln>
        </p:spPr>
      </p:pic>
      <p:sp>
        <p:nvSpPr>
          <p:cNvPr id="58" name="Data to Wisdom"/>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Data to Wisdom</a:t>
            </a:r>
          </a:p>
        </p:txBody>
      </p:sp>
      <p:pic>
        <p:nvPicPr>
          <p:cNvPr id="59" name="image.png" descr="image.png"/>
          <p:cNvPicPr>
            <a:picLocks noChangeAspect="1"/>
          </p:cNvPicPr>
          <p:nvPr/>
        </p:nvPicPr>
        <p:blipFill>
          <a:blip r:embed="rId3"/>
          <a:stretch>
            <a:fillRect/>
          </a:stretch>
        </p:blipFill>
        <p:spPr>
          <a:xfrm>
            <a:off x="965200" y="698500"/>
            <a:ext cx="9055100" cy="5702300"/>
          </a:xfrm>
          <a:prstGeom prst="rect">
            <a:avLst/>
          </a:prstGeom>
          <a:ln w="12700">
            <a:miter lim="400000"/>
          </a:ln>
        </p:spPr>
      </p:pic>
      <p:pic>
        <p:nvPicPr>
          <p:cNvPr id="60" name="image.png" descr="image.png"/>
          <p:cNvPicPr>
            <a:picLocks noChangeAspect="1"/>
          </p:cNvPicPr>
          <p:nvPr/>
        </p:nvPicPr>
        <p:blipFill>
          <a:blip r:embed="rId4"/>
          <a:stretch>
            <a:fillRect/>
          </a:stretch>
        </p:blipFill>
        <p:spPr>
          <a:xfrm>
            <a:off x="7299325" y="0"/>
            <a:ext cx="1676400" cy="804863"/>
          </a:xfrm>
          <a:prstGeom prst="rect">
            <a:avLst/>
          </a:prstGeom>
          <a:ln w="12700">
            <a:miter lim="400000"/>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MITRE EMB3D (Embedded Devices)</a:t>
            </a:r>
          </a:p>
        </p:txBody>
      </p:sp>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7" name="Content Placeholder 6" descr="A diagram of software components&#10;&#10;Description automatically generated">
            <a:extLst>
              <a:ext uri="{FF2B5EF4-FFF2-40B4-BE49-F238E27FC236}">
                <a16:creationId xmlns:a16="http://schemas.microsoft.com/office/drawing/2014/main" id="{D3DA3BF0-69A4-3861-6D77-3336ABD6A6EF}"/>
              </a:ext>
            </a:extLst>
          </p:cNvPr>
          <p:cNvPicPr>
            <a:picLocks noGrp="1" noChangeAspect="1"/>
          </p:cNvPicPr>
          <p:nvPr>
            <p:ph idx="1"/>
          </p:nvPr>
        </p:nvPicPr>
        <p:blipFill>
          <a:blip r:embed="rId3"/>
          <a:stretch>
            <a:fillRect/>
          </a:stretch>
        </p:blipFill>
        <p:spPr>
          <a:xfrm>
            <a:off x="0" y="1096419"/>
            <a:ext cx="10786919" cy="5093028"/>
          </a:xfrm>
        </p:spPr>
      </p:pic>
    </p:spTree>
    <p:extLst>
      <p:ext uri="{BB962C8B-B14F-4D97-AF65-F5344CB8AC3E}">
        <p14:creationId xmlns:p14="http://schemas.microsoft.com/office/powerpoint/2010/main" val="33307298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Basic Terms</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255230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Policies</a:t>
            </a:r>
            <a:endParaRPr b="1" dirty="0">
              <a:solidFill>
                <a:srgbClr val="C00000"/>
              </a:solidFill>
            </a:endParaRPr>
          </a:p>
        </p:txBody>
      </p:sp>
      <p:sp>
        <p:nvSpPr>
          <p:cNvPr id="12" name="Text Placeholder 1">
            <a:extLst>
              <a:ext uri="{FF2B5EF4-FFF2-40B4-BE49-F238E27FC236}">
                <a16:creationId xmlns:a16="http://schemas.microsoft.com/office/drawing/2014/main" id="{8CFE9704-8CBD-F04F-AE6F-76D1CF717419}"/>
              </a:ext>
            </a:extLst>
          </p:cNvPr>
          <p:cNvSpPr txBox="1">
            <a:spLocks/>
          </p:cNvSpPr>
          <p:nvPr/>
        </p:nvSpPr>
        <p:spPr>
          <a:xfrm>
            <a:off x="290950" y="1040660"/>
            <a:ext cx="4800600" cy="5165775"/>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a:ea typeface="+mn-ea"/>
                <a:cs typeface="+mn-cs"/>
              </a:rPr>
              <a:t>Deter</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 This is where the system is designed and implemented in order to initially deter intruders from attacking the system in the first place.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a:ea typeface="+mn-ea"/>
                <a:cs typeface="+mn-cs"/>
              </a:rPr>
              <a:t>Log</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 This is a key element in modern systems which requires some form of logging system. It is important that the data that is logged does not breach any civil liberties, and is in a form which can be used to enhance the future security of the system.</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a:ea typeface="+mn-ea"/>
                <a:cs typeface="+mn-cs"/>
              </a:rPr>
              <a:t>Detect</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 This is where detection agents are placed within the network to detect intrusions, and has methods of tracing the events that occurred in an intrusion, so that it can be used either in a forensic computing investigation, and/or to overcome a future intrusion.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Organisations</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 often have many reasons for detecting network traffic.</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a:ea typeface="+mn-ea"/>
                <a:cs typeface="+mn-cs"/>
              </a:rPr>
              <a:t>Protect</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 This is where policies are created which protect systems, users and data against attack, and in reducing this potential damage. A key element of this is to protect them against accidental damage, as accidental damage is often more prevalent than non-accidental damage.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a:ea typeface="+mn-ea"/>
                <a:cs typeface="+mn-cs"/>
              </a:rPr>
              <a:t>React</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 This is where a policy is defined which reacts to intrusions, and defines ways to overcome them in the future. Often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organisations</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 do not have formal policies for this type of activity, and often rely on ad-hoc arrangements, where the method of reacting to a security breach is created after the event.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a:ea typeface="+mn-ea"/>
                <a:cs typeface="+mn-cs"/>
              </a:rPr>
              <a:t>Recover</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 This is where policies are defined to overcome any system damage, whether it is actual physical damage, the abuse of users; or the damage to data.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a:ea typeface="+mn-ea"/>
                <a:cs typeface="+mn-cs"/>
              </a:rPr>
              <a:t>Audit/verify</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 It is important that the security policy allows for auditing and for the verification that it achieves its requirements.</a:t>
            </a:r>
          </a:p>
        </p:txBody>
      </p:sp>
      <p:pic>
        <p:nvPicPr>
          <p:cNvPr id="5" name="Picture 4" descr="A screenshot of a cell phone&#10;&#10;Description automatically generated">
            <a:extLst>
              <a:ext uri="{FF2B5EF4-FFF2-40B4-BE49-F238E27FC236}">
                <a16:creationId xmlns:a16="http://schemas.microsoft.com/office/drawing/2014/main" id="{FFFB8BAE-956B-8D40-AF09-0FFF721AC4DD}"/>
              </a:ext>
            </a:extLst>
          </p:cNvPr>
          <p:cNvPicPr>
            <a:picLocks noChangeAspect="1"/>
          </p:cNvPicPr>
          <p:nvPr/>
        </p:nvPicPr>
        <p:blipFill>
          <a:blip r:embed="rId2"/>
          <a:stretch>
            <a:fillRect/>
          </a:stretch>
        </p:blipFill>
        <p:spPr>
          <a:xfrm>
            <a:off x="5974841" y="877107"/>
            <a:ext cx="6156516" cy="4370741"/>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C993CCFF-AFEB-234E-ABEF-E41DB5D4D03D}"/>
              </a:ext>
            </a:extLst>
          </p:cNvPr>
          <p:cNvPicPr>
            <a:picLocks noChangeAspect="1"/>
          </p:cNvPicPr>
          <p:nvPr/>
        </p:nvPicPr>
        <p:blipFill>
          <a:blip r:embed="rId3"/>
          <a:stretch>
            <a:fillRect/>
          </a:stretch>
        </p:blipFill>
        <p:spPr>
          <a:xfrm>
            <a:off x="3709402" y="193894"/>
            <a:ext cx="8340566" cy="5420242"/>
          </a:xfrm>
          <a:prstGeom prst="rect">
            <a:avLst/>
          </a:prstGeom>
        </p:spPr>
      </p:pic>
      <p:pic>
        <p:nvPicPr>
          <p:cNvPr id="7" name="Picture 6" descr="A close up of text on a white background&#10;&#10;Description automatically generated">
            <a:extLst>
              <a:ext uri="{FF2B5EF4-FFF2-40B4-BE49-F238E27FC236}">
                <a16:creationId xmlns:a16="http://schemas.microsoft.com/office/drawing/2014/main" id="{DE59887D-1834-DB47-ABBE-BB828B6C9F10}"/>
              </a:ext>
            </a:extLst>
          </p:cNvPr>
          <p:cNvPicPr>
            <a:picLocks noChangeAspect="1"/>
          </p:cNvPicPr>
          <p:nvPr/>
        </p:nvPicPr>
        <p:blipFill>
          <a:blip r:embed="rId4"/>
          <a:stretch>
            <a:fillRect/>
          </a:stretch>
        </p:blipFill>
        <p:spPr>
          <a:xfrm>
            <a:off x="906199" y="1100789"/>
            <a:ext cx="11143769" cy="5001462"/>
          </a:xfrm>
          <a:prstGeom prst="rect">
            <a:avLst/>
          </a:prstGeom>
        </p:spPr>
      </p:pic>
      <p:pic>
        <p:nvPicPr>
          <p:cNvPr id="2" name="Picture 1">
            <a:extLst>
              <a:ext uri="{FF2B5EF4-FFF2-40B4-BE49-F238E27FC236}">
                <a16:creationId xmlns:a16="http://schemas.microsoft.com/office/drawing/2014/main" id="{50CEC7B9-E901-AF31-EA92-2C726DCECDF3}"/>
              </a:ext>
            </a:extLst>
          </p:cNvPr>
          <p:cNvPicPr>
            <a:picLocks noChangeAspect="1"/>
          </p:cNvPicPr>
          <p:nvPr/>
        </p:nvPicPr>
        <p:blipFill>
          <a:blip r:embed="rId5"/>
          <a:stretch>
            <a:fillRect/>
          </a:stretch>
        </p:blipFill>
        <p:spPr>
          <a:xfrm>
            <a:off x="10657148" y="6189447"/>
            <a:ext cx="1392820" cy="668553"/>
          </a:xfrm>
          <a:prstGeom prst="rect">
            <a:avLst/>
          </a:prstGeom>
        </p:spPr>
      </p:pic>
    </p:spTree>
    <p:extLst>
      <p:ext uri="{BB962C8B-B14F-4D97-AF65-F5344CB8AC3E}">
        <p14:creationId xmlns:p14="http://schemas.microsoft.com/office/powerpoint/2010/main" val="1281809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err="1">
                <a:solidFill>
                  <a:srgbClr val="C00000"/>
                </a:solidFill>
              </a:rPr>
              <a:t>Defence</a:t>
            </a:r>
            <a:r>
              <a:rPr lang="en-US" b="1" dirty="0">
                <a:solidFill>
                  <a:srgbClr val="C00000"/>
                </a:solidFill>
              </a:rPr>
              <a:t> in depth</a:t>
            </a:r>
            <a:endParaRPr b="1" dirty="0">
              <a:solidFill>
                <a:srgbClr val="C00000"/>
              </a:solidFill>
            </a:endParaRPr>
          </a:p>
        </p:txBody>
      </p:sp>
      <p:pic>
        <p:nvPicPr>
          <p:cNvPr id="13" name="Picture 12" descr="A picture containing different, photo, many, various&#10;&#10;Description automatically generated">
            <a:extLst>
              <a:ext uri="{FF2B5EF4-FFF2-40B4-BE49-F238E27FC236}">
                <a16:creationId xmlns:a16="http://schemas.microsoft.com/office/drawing/2014/main" id="{87297421-795E-954A-9484-FEFEF2813BC2}"/>
              </a:ext>
            </a:extLst>
          </p:cNvPr>
          <p:cNvPicPr>
            <a:picLocks noChangeAspect="1"/>
          </p:cNvPicPr>
          <p:nvPr/>
        </p:nvPicPr>
        <p:blipFill>
          <a:blip r:embed="rId2"/>
          <a:stretch>
            <a:fillRect/>
          </a:stretch>
        </p:blipFill>
        <p:spPr>
          <a:xfrm>
            <a:off x="1354079" y="1018986"/>
            <a:ext cx="7807442" cy="5523696"/>
          </a:xfrm>
          <a:prstGeom prst="rect">
            <a:avLst/>
          </a:prstGeom>
        </p:spPr>
      </p:pic>
      <p:pic>
        <p:nvPicPr>
          <p:cNvPr id="5" name="Picture 4" descr="A picture containing different&#10;&#10;Description automatically generated">
            <a:extLst>
              <a:ext uri="{FF2B5EF4-FFF2-40B4-BE49-F238E27FC236}">
                <a16:creationId xmlns:a16="http://schemas.microsoft.com/office/drawing/2014/main" id="{9E7A3A18-D0BB-9A4D-A05B-5664565690AE}"/>
              </a:ext>
            </a:extLst>
          </p:cNvPr>
          <p:cNvPicPr>
            <a:picLocks noChangeAspect="1"/>
          </p:cNvPicPr>
          <p:nvPr/>
        </p:nvPicPr>
        <p:blipFill>
          <a:blip r:embed="rId3"/>
          <a:stretch>
            <a:fillRect/>
          </a:stretch>
        </p:blipFill>
        <p:spPr>
          <a:xfrm>
            <a:off x="925816" y="611624"/>
            <a:ext cx="8383226" cy="5931058"/>
          </a:xfrm>
          <a:prstGeom prst="rect">
            <a:avLst/>
          </a:prstGeom>
        </p:spPr>
      </p:pic>
      <p:pic>
        <p:nvPicPr>
          <p:cNvPr id="3" name="Picture 2">
            <a:extLst>
              <a:ext uri="{FF2B5EF4-FFF2-40B4-BE49-F238E27FC236}">
                <a16:creationId xmlns:a16="http://schemas.microsoft.com/office/drawing/2014/main" id="{988E0763-CF98-8F5B-4C88-5186CE37C50A}"/>
              </a:ext>
            </a:extLst>
          </p:cNvPr>
          <p:cNvPicPr>
            <a:picLocks noChangeAspect="1"/>
          </p:cNvPicPr>
          <p:nvPr/>
        </p:nvPicPr>
        <p:blipFill>
          <a:blip r:embed="rId4"/>
          <a:stretch>
            <a:fillRect/>
          </a:stretch>
        </p:blipFill>
        <p:spPr>
          <a:xfrm>
            <a:off x="10657148" y="6189447"/>
            <a:ext cx="1392820" cy="668553"/>
          </a:xfrm>
          <a:prstGeom prst="rect">
            <a:avLst/>
          </a:prstGeom>
        </p:spPr>
      </p:pic>
    </p:spTree>
    <p:extLst>
      <p:ext uri="{BB962C8B-B14F-4D97-AF65-F5344CB8AC3E}">
        <p14:creationId xmlns:p14="http://schemas.microsoft.com/office/powerpoint/2010/main" val="267149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Intrusion Detection Systems (IDS)</a:t>
            </a:r>
            <a:endParaRPr b="1" dirty="0">
              <a:solidFill>
                <a:srgbClr val="C00000"/>
              </a:solidFill>
            </a:endParaRPr>
          </a:p>
        </p:txBody>
      </p:sp>
      <p:pic>
        <p:nvPicPr>
          <p:cNvPr id="17" name="Picture 16" descr="A screenshot of a video game&#10;&#10;Description automatically generated">
            <a:extLst>
              <a:ext uri="{FF2B5EF4-FFF2-40B4-BE49-F238E27FC236}">
                <a16:creationId xmlns:a16="http://schemas.microsoft.com/office/drawing/2014/main" id="{072E71C1-A0CB-164A-9B1A-19F5AE0046EC}"/>
              </a:ext>
            </a:extLst>
          </p:cNvPr>
          <p:cNvPicPr>
            <a:picLocks noChangeAspect="1"/>
          </p:cNvPicPr>
          <p:nvPr/>
        </p:nvPicPr>
        <p:blipFill>
          <a:blip r:embed="rId2"/>
          <a:stretch>
            <a:fillRect/>
          </a:stretch>
        </p:blipFill>
        <p:spPr>
          <a:xfrm>
            <a:off x="1169042" y="866267"/>
            <a:ext cx="7893935" cy="5584888"/>
          </a:xfrm>
          <a:prstGeom prst="rect">
            <a:avLst/>
          </a:prstGeom>
        </p:spPr>
      </p:pic>
      <p:pic>
        <p:nvPicPr>
          <p:cNvPr id="2" name="Picture 1">
            <a:extLst>
              <a:ext uri="{FF2B5EF4-FFF2-40B4-BE49-F238E27FC236}">
                <a16:creationId xmlns:a16="http://schemas.microsoft.com/office/drawing/2014/main" id="{E494A97B-C37A-1E92-CBE4-7BA79CD05A35}"/>
              </a:ext>
            </a:extLst>
          </p:cNvPr>
          <p:cNvPicPr>
            <a:picLocks noChangeAspect="1"/>
          </p:cNvPicPr>
          <p:nvPr/>
        </p:nvPicPr>
        <p:blipFill>
          <a:blip r:embed="rId3"/>
          <a:stretch>
            <a:fillRect/>
          </a:stretch>
        </p:blipFill>
        <p:spPr>
          <a:xfrm>
            <a:off x="10657148" y="6189447"/>
            <a:ext cx="1392820" cy="668553"/>
          </a:xfrm>
          <a:prstGeom prst="rect">
            <a:avLst/>
          </a:prstGeom>
        </p:spPr>
      </p:pic>
    </p:spTree>
    <p:extLst>
      <p:ext uri="{BB962C8B-B14F-4D97-AF65-F5344CB8AC3E}">
        <p14:creationId xmlns:p14="http://schemas.microsoft.com/office/powerpoint/2010/main" val="36632200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Threats</a:t>
            </a:r>
            <a:endParaRPr b="1" dirty="0">
              <a:solidFill>
                <a:srgbClr val="C00000"/>
              </a:solidFill>
            </a:endParaRPr>
          </a:p>
        </p:txBody>
      </p:sp>
      <p:pic>
        <p:nvPicPr>
          <p:cNvPr id="2" name="Picture 1">
            <a:extLst>
              <a:ext uri="{FF2B5EF4-FFF2-40B4-BE49-F238E27FC236}">
                <a16:creationId xmlns:a16="http://schemas.microsoft.com/office/drawing/2014/main" id="{98487FD9-E1F1-6E88-ADB2-E26FD25FBC11}"/>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8" name="Picture 7" descr="A diagram of a corporate network&#10;&#10;Description automatically generated">
            <a:extLst>
              <a:ext uri="{FF2B5EF4-FFF2-40B4-BE49-F238E27FC236}">
                <a16:creationId xmlns:a16="http://schemas.microsoft.com/office/drawing/2014/main" id="{BFE54705-DEB3-A1BF-8288-431C6E735950}"/>
              </a:ext>
            </a:extLst>
          </p:cNvPr>
          <p:cNvPicPr>
            <a:picLocks noChangeAspect="1"/>
          </p:cNvPicPr>
          <p:nvPr/>
        </p:nvPicPr>
        <p:blipFill>
          <a:blip r:embed="rId3"/>
          <a:stretch>
            <a:fillRect/>
          </a:stretch>
        </p:blipFill>
        <p:spPr>
          <a:xfrm>
            <a:off x="1421354" y="866266"/>
            <a:ext cx="7792093" cy="6006693"/>
          </a:xfrm>
          <a:prstGeom prst="rect">
            <a:avLst/>
          </a:prstGeom>
        </p:spPr>
      </p:pic>
    </p:spTree>
    <p:extLst>
      <p:ext uri="{BB962C8B-B14F-4D97-AF65-F5344CB8AC3E}">
        <p14:creationId xmlns:p14="http://schemas.microsoft.com/office/powerpoint/2010/main" val="37474441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err="1">
                <a:solidFill>
                  <a:srgbClr val="C00000"/>
                </a:solidFill>
              </a:rPr>
              <a:t>Defence</a:t>
            </a:r>
            <a:r>
              <a:rPr lang="en-US" b="1" dirty="0">
                <a:solidFill>
                  <a:srgbClr val="C00000"/>
                </a:solidFill>
              </a:rPr>
              <a:t> in depth</a:t>
            </a:r>
            <a:endParaRPr b="1" dirty="0">
              <a:solidFill>
                <a:srgbClr val="C00000"/>
              </a:solidFill>
            </a:endParaRPr>
          </a:p>
        </p:txBody>
      </p:sp>
      <p:pic>
        <p:nvPicPr>
          <p:cNvPr id="3" name="Picture 2">
            <a:extLst>
              <a:ext uri="{FF2B5EF4-FFF2-40B4-BE49-F238E27FC236}">
                <a16:creationId xmlns:a16="http://schemas.microsoft.com/office/drawing/2014/main" id="{9FE2F8FB-A8EC-0AD6-8127-5B2FCB22022D}"/>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4" name="Picture 3" descr="A diagram of a network&#10;&#10;Description automatically generated">
            <a:extLst>
              <a:ext uri="{FF2B5EF4-FFF2-40B4-BE49-F238E27FC236}">
                <a16:creationId xmlns:a16="http://schemas.microsoft.com/office/drawing/2014/main" id="{5CFF6384-95F2-56BA-99D9-24AC5ECD38B3}"/>
              </a:ext>
            </a:extLst>
          </p:cNvPr>
          <p:cNvPicPr>
            <a:picLocks noChangeAspect="1"/>
          </p:cNvPicPr>
          <p:nvPr/>
        </p:nvPicPr>
        <p:blipFill>
          <a:blip r:embed="rId3"/>
          <a:stretch>
            <a:fillRect/>
          </a:stretch>
        </p:blipFill>
        <p:spPr>
          <a:xfrm>
            <a:off x="876541" y="783380"/>
            <a:ext cx="8904066" cy="5814279"/>
          </a:xfrm>
          <a:prstGeom prst="rect">
            <a:avLst/>
          </a:prstGeom>
        </p:spPr>
      </p:pic>
    </p:spTree>
    <p:extLst>
      <p:ext uri="{BB962C8B-B14F-4D97-AF65-F5344CB8AC3E}">
        <p14:creationId xmlns:p14="http://schemas.microsoft.com/office/powerpoint/2010/main" val="18738444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OSI 7-Layered Model</a:t>
            </a:r>
            <a:endParaRPr b="1" dirty="0">
              <a:solidFill>
                <a:srgbClr val="C00000"/>
              </a:solidFill>
            </a:endParaRPr>
          </a:p>
        </p:txBody>
      </p:sp>
      <p:pic>
        <p:nvPicPr>
          <p:cNvPr id="4" name="Picture 3" descr="A diagram of a computer system&#10;&#10;Description automatically generated with medium confidence">
            <a:extLst>
              <a:ext uri="{FF2B5EF4-FFF2-40B4-BE49-F238E27FC236}">
                <a16:creationId xmlns:a16="http://schemas.microsoft.com/office/drawing/2014/main" id="{05F4A0BE-F1AA-BD5C-E3A1-48C0AF6ED233}"/>
              </a:ext>
            </a:extLst>
          </p:cNvPr>
          <p:cNvPicPr>
            <a:picLocks noChangeAspect="1"/>
          </p:cNvPicPr>
          <p:nvPr/>
        </p:nvPicPr>
        <p:blipFill>
          <a:blip r:embed="rId2"/>
          <a:stretch>
            <a:fillRect/>
          </a:stretch>
        </p:blipFill>
        <p:spPr>
          <a:xfrm>
            <a:off x="1970751" y="641349"/>
            <a:ext cx="6687112" cy="5847893"/>
          </a:xfrm>
          <a:prstGeom prst="rect">
            <a:avLst/>
          </a:prstGeom>
        </p:spPr>
      </p:pic>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3"/>
          <a:stretch>
            <a:fillRect/>
          </a:stretch>
        </p:blipFill>
        <p:spPr>
          <a:xfrm>
            <a:off x="10657148" y="6189447"/>
            <a:ext cx="1392820" cy="668553"/>
          </a:xfrm>
          <a:prstGeom prst="rect">
            <a:avLst/>
          </a:prstGeom>
        </p:spPr>
      </p:pic>
    </p:spTree>
    <p:extLst>
      <p:ext uri="{BB962C8B-B14F-4D97-AF65-F5344CB8AC3E}">
        <p14:creationId xmlns:p14="http://schemas.microsoft.com/office/powerpoint/2010/main" val="12058362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Basics of Cryptography</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024671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Symmetric Key Encryption</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1026" name="Picture 2">
            <a:extLst>
              <a:ext uri="{FF2B5EF4-FFF2-40B4-BE49-F238E27FC236}">
                <a16:creationId xmlns:a16="http://schemas.microsoft.com/office/drawing/2014/main" id="{7C258926-597E-D0F9-608E-F451D2D688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77534"/>
            <a:ext cx="12192000" cy="5602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7428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551538" y="767530"/>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Introduction</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802659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Key Exchange</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2050" name="Picture 2">
            <a:extLst>
              <a:ext uri="{FF2B5EF4-FFF2-40B4-BE49-F238E27FC236}">
                <a16:creationId xmlns:a16="http://schemas.microsoft.com/office/drawing/2014/main" id="{5B86A7DE-3CFF-F9E8-A949-CE27B4B958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25488"/>
            <a:ext cx="12192000" cy="5405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96475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Hashing</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3074" name="Picture 2">
            <a:extLst>
              <a:ext uri="{FF2B5EF4-FFF2-40B4-BE49-F238E27FC236}">
                <a16:creationId xmlns:a16="http://schemas.microsoft.com/office/drawing/2014/main" id="{FE2F7973-B6A2-375A-BCCE-E5C22B0D3D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98550"/>
            <a:ext cx="12192000" cy="4659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5492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Hashing</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4098" name="Picture 2">
            <a:extLst>
              <a:ext uri="{FF2B5EF4-FFF2-40B4-BE49-F238E27FC236}">
                <a16:creationId xmlns:a16="http://schemas.microsoft.com/office/drawing/2014/main" id="{4541B26A-A594-F58F-0249-F1ECFBABE0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250" y="866267"/>
            <a:ext cx="8815615" cy="5991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7900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Public Key Encryption</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3" name="Picture 2" descr="A diagram of a computer system&#10;&#10;Description automatically generated">
            <a:extLst>
              <a:ext uri="{FF2B5EF4-FFF2-40B4-BE49-F238E27FC236}">
                <a16:creationId xmlns:a16="http://schemas.microsoft.com/office/drawing/2014/main" id="{E30AB660-5A07-4489-E832-C728C8700C35}"/>
              </a:ext>
            </a:extLst>
          </p:cNvPr>
          <p:cNvPicPr>
            <a:picLocks noChangeAspect="1"/>
          </p:cNvPicPr>
          <p:nvPr/>
        </p:nvPicPr>
        <p:blipFill>
          <a:blip r:embed="rId3"/>
          <a:stretch>
            <a:fillRect/>
          </a:stretch>
        </p:blipFill>
        <p:spPr>
          <a:xfrm>
            <a:off x="751480" y="1291230"/>
            <a:ext cx="9905668" cy="4918295"/>
          </a:xfrm>
          <a:prstGeom prst="rect">
            <a:avLst/>
          </a:prstGeom>
        </p:spPr>
      </p:pic>
    </p:spTree>
    <p:extLst>
      <p:ext uri="{BB962C8B-B14F-4D97-AF65-F5344CB8AC3E}">
        <p14:creationId xmlns:p14="http://schemas.microsoft.com/office/powerpoint/2010/main" val="37822921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Public Key (Digital Signing)</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6146" name="Picture 2">
            <a:extLst>
              <a:ext uri="{FF2B5EF4-FFF2-40B4-BE49-F238E27FC236}">
                <a16:creationId xmlns:a16="http://schemas.microsoft.com/office/drawing/2014/main" id="{6B2DD54A-49EC-E944-5FBC-A6DCBAA50E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5800"/>
            <a:ext cx="12192000" cy="5484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66794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Outline of Secure Architectures</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420547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Trust, Privacy and Integrity</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4" name="Picture 3" descr="A diagram of a key to a public key&#10;&#10;Description automatically generated">
            <a:extLst>
              <a:ext uri="{FF2B5EF4-FFF2-40B4-BE49-F238E27FC236}">
                <a16:creationId xmlns:a16="http://schemas.microsoft.com/office/drawing/2014/main" id="{76CBEB0A-8105-52C4-D29B-C94F06CCF8EC}"/>
              </a:ext>
            </a:extLst>
          </p:cNvPr>
          <p:cNvPicPr>
            <a:picLocks noChangeAspect="1"/>
          </p:cNvPicPr>
          <p:nvPr/>
        </p:nvPicPr>
        <p:blipFill>
          <a:blip r:embed="rId3"/>
          <a:stretch>
            <a:fillRect/>
          </a:stretch>
        </p:blipFill>
        <p:spPr>
          <a:xfrm>
            <a:off x="1215663" y="845688"/>
            <a:ext cx="8923759" cy="5931978"/>
          </a:xfrm>
          <a:prstGeom prst="rect">
            <a:avLst/>
          </a:prstGeom>
        </p:spPr>
      </p:pic>
    </p:spTree>
    <p:extLst>
      <p:ext uri="{BB962C8B-B14F-4D97-AF65-F5344CB8AC3E}">
        <p14:creationId xmlns:p14="http://schemas.microsoft.com/office/powerpoint/2010/main" val="2998969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Tunneled Traffic</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3" name="Picture 2" descr="A diagram of a computer&#10;&#10;Description automatically generated">
            <a:extLst>
              <a:ext uri="{FF2B5EF4-FFF2-40B4-BE49-F238E27FC236}">
                <a16:creationId xmlns:a16="http://schemas.microsoft.com/office/drawing/2014/main" id="{181B4E39-9C07-5FBD-126D-61BF659E4F0C}"/>
              </a:ext>
            </a:extLst>
          </p:cNvPr>
          <p:cNvPicPr>
            <a:picLocks noChangeAspect="1"/>
          </p:cNvPicPr>
          <p:nvPr/>
        </p:nvPicPr>
        <p:blipFill>
          <a:blip r:embed="rId3"/>
          <a:stretch>
            <a:fillRect/>
          </a:stretch>
        </p:blipFill>
        <p:spPr>
          <a:xfrm>
            <a:off x="1061655" y="866267"/>
            <a:ext cx="8837506" cy="5418786"/>
          </a:xfrm>
          <a:prstGeom prst="rect">
            <a:avLst/>
          </a:prstGeom>
        </p:spPr>
      </p:pic>
    </p:spTree>
    <p:extLst>
      <p:ext uri="{BB962C8B-B14F-4D97-AF65-F5344CB8AC3E}">
        <p14:creationId xmlns:p14="http://schemas.microsoft.com/office/powerpoint/2010/main" val="771376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Tunneled Traffic</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4" name="Picture 3" descr="A diagram of a key signature&#10;&#10;Description automatically generated with medium confidence">
            <a:extLst>
              <a:ext uri="{FF2B5EF4-FFF2-40B4-BE49-F238E27FC236}">
                <a16:creationId xmlns:a16="http://schemas.microsoft.com/office/drawing/2014/main" id="{4D8C37BC-CFFE-DB37-07F3-B2E33C3428A9}"/>
              </a:ext>
            </a:extLst>
          </p:cNvPr>
          <p:cNvPicPr>
            <a:picLocks noChangeAspect="1"/>
          </p:cNvPicPr>
          <p:nvPr/>
        </p:nvPicPr>
        <p:blipFill>
          <a:blip r:embed="rId3"/>
          <a:stretch>
            <a:fillRect/>
          </a:stretch>
        </p:blipFill>
        <p:spPr>
          <a:xfrm>
            <a:off x="1633094" y="940492"/>
            <a:ext cx="7772400" cy="5917508"/>
          </a:xfrm>
          <a:prstGeom prst="rect">
            <a:avLst/>
          </a:prstGeom>
        </p:spPr>
      </p:pic>
    </p:spTree>
    <p:extLst>
      <p:ext uri="{BB962C8B-B14F-4D97-AF65-F5344CB8AC3E}">
        <p14:creationId xmlns:p14="http://schemas.microsoft.com/office/powerpoint/2010/main" val="29226892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 2 and Layer 3 Security</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3" name="Picture 2" descr="A computer network diagram with a few computers&#10;&#10;Description automatically generated with medium confidence">
            <a:extLst>
              <a:ext uri="{FF2B5EF4-FFF2-40B4-BE49-F238E27FC236}">
                <a16:creationId xmlns:a16="http://schemas.microsoft.com/office/drawing/2014/main" id="{FA66C733-961A-CE25-4513-3D64288681A1}"/>
              </a:ext>
            </a:extLst>
          </p:cNvPr>
          <p:cNvPicPr>
            <a:picLocks noChangeAspect="1"/>
          </p:cNvPicPr>
          <p:nvPr/>
        </p:nvPicPr>
        <p:blipFill>
          <a:blip r:embed="rId3"/>
          <a:stretch>
            <a:fillRect/>
          </a:stretch>
        </p:blipFill>
        <p:spPr>
          <a:xfrm>
            <a:off x="616513" y="1002495"/>
            <a:ext cx="9789128" cy="5006085"/>
          </a:xfrm>
          <a:prstGeom prst="rect">
            <a:avLst/>
          </a:prstGeom>
        </p:spPr>
      </p:pic>
    </p:spTree>
    <p:extLst>
      <p:ext uri="{BB962C8B-B14F-4D97-AF65-F5344CB8AC3E}">
        <p14:creationId xmlns:p14="http://schemas.microsoft.com/office/powerpoint/2010/main" val="4261057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Bob, Alice and Eve</a:t>
            </a:r>
            <a:endParaRPr b="1" dirty="0">
              <a:solidFill>
                <a:srgbClr val="C00000"/>
              </a:solidFill>
            </a:endParaRPr>
          </a:p>
        </p:txBody>
      </p:sp>
      <p:pic>
        <p:nvPicPr>
          <p:cNvPr id="2" name="Picture 1">
            <a:extLst>
              <a:ext uri="{FF2B5EF4-FFF2-40B4-BE49-F238E27FC236}">
                <a16:creationId xmlns:a16="http://schemas.microsoft.com/office/drawing/2014/main" id="{D8F0BB4E-B2B1-198C-3567-3AE0DF6526C3}"/>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4" name="Picture 3" descr="A diagram of a company&#10;&#10;Description automatically generated with medium confidence">
            <a:extLst>
              <a:ext uri="{FF2B5EF4-FFF2-40B4-BE49-F238E27FC236}">
                <a16:creationId xmlns:a16="http://schemas.microsoft.com/office/drawing/2014/main" id="{55281EBA-9651-CF6F-C686-C47C9F74317D}"/>
              </a:ext>
            </a:extLst>
          </p:cNvPr>
          <p:cNvPicPr>
            <a:picLocks noChangeAspect="1"/>
          </p:cNvPicPr>
          <p:nvPr/>
        </p:nvPicPr>
        <p:blipFill>
          <a:blip r:embed="rId3"/>
          <a:stretch>
            <a:fillRect/>
          </a:stretch>
        </p:blipFill>
        <p:spPr>
          <a:xfrm>
            <a:off x="1632352" y="1208409"/>
            <a:ext cx="7772400" cy="5649591"/>
          </a:xfrm>
          <a:prstGeom prst="rect">
            <a:avLst/>
          </a:prstGeom>
        </p:spPr>
      </p:pic>
    </p:spTree>
    <p:extLst>
      <p:ext uri="{BB962C8B-B14F-4D97-AF65-F5344CB8AC3E}">
        <p14:creationId xmlns:p14="http://schemas.microsoft.com/office/powerpoint/2010/main" val="14522725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VPN (Virtual Private Network) Tunneling</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7" name="Picture 6" descr="A diagram of a cloud network&#10;&#10;Description automatically generated">
            <a:extLst>
              <a:ext uri="{FF2B5EF4-FFF2-40B4-BE49-F238E27FC236}">
                <a16:creationId xmlns:a16="http://schemas.microsoft.com/office/drawing/2014/main" id="{9E999F15-AE80-BAD5-8D04-A49CEFD6A105}"/>
              </a:ext>
            </a:extLst>
          </p:cNvPr>
          <p:cNvPicPr>
            <a:picLocks noChangeAspect="1"/>
          </p:cNvPicPr>
          <p:nvPr/>
        </p:nvPicPr>
        <p:blipFill>
          <a:blip r:embed="rId3"/>
          <a:stretch>
            <a:fillRect/>
          </a:stretch>
        </p:blipFill>
        <p:spPr>
          <a:xfrm>
            <a:off x="462776" y="1014761"/>
            <a:ext cx="11266448" cy="4828477"/>
          </a:xfrm>
          <a:prstGeom prst="rect">
            <a:avLst/>
          </a:prstGeom>
        </p:spPr>
      </p:pic>
    </p:spTree>
    <p:extLst>
      <p:ext uri="{BB962C8B-B14F-4D97-AF65-F5344CB8AC3E}">
        <p14:creationId xmlns:p14="http://schemas.microsoft.com/office/powerpoint/2010/main" val="8209958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Tunneled Traffic</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7" name="Picture 6" descr="A diagram of a network&#10;&#10;Description automatically generated">
            <a:extLst>
              <a:ext uri="{FF2B5EF4-FFF2-40B4-BE49-F238E27FC236}">
                <a16:creationId xmlns:a16="http://schemas.microsoft.com/office/drawing/2014/main" id="{A45C0B19-497E-1054-F528-1EF3040E870B}"/>
              </a:ext>
            </a:extLst>
          </p:cNvPr>
          <p:cNvPicPr>
            <a:picLocks noChangeAspect="1"/>
          </p:cNvPicPr>
          <p:nvPr/>
        </p:nvPicPr>
        <p:blipFill>
          <a:blip r:embed="rId3"/>
          <a:stretch>
            <a:fillRect/>
          </a:stretch>
        </p:blipFill>
        <p:spPr>
          <a:xfrm>
            <a:off x="306648" y="981837"/>
            <a:ext cx="11049442" cy="4724482"/>
          </a:xfrm>
          <a:prstGeom prst="rect">
            <a:avLst/>
          </a:prstGeom>
        </p:spPr>
      </p:pic>
    </p:spTree>
    <p:extLst>
      <p:ext uri="{BB962C8B-B14F-4D97-AF65-F5344CB8AC3E}">
        <p14:creationId xmlns:p14="http://schemas.microsoft.com/office/powerpoint/2010/main" val="17015706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Dual-homed Architecture</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3" name="Picture 2" descr="A diagram of a firewall&#10;&#10;Description automatically generated">
            <a:extLst>
              <a:ext uri="{FF2B5EF4-FFF2-40B4-BE49-F238E27FC236}">
                <a16:creationId xmlns:a16="http://schemas.microsoft.com/office/drawing/2014/main" id="{199BF536-ADB0-0873-3C56-3D150E434CEC}"/>
              </a:ext>
            </a:extLst>
          </p:cNvPr>
          <p:cNvPicPr>
            <a:picLocks noChangeAspect="1"/>
          </p:cNvPicPr>
          <p:nvPr/>
        </p:nvPicPr>
        <p:blipFill>
          <a:blip r:embed="rId3"/>
          <a:stretch>
            <a:fillRect/>
          </a:stretch>
        </p:blipFill>
        <p:spPr>
          <a:xfrm>
            <a:off x="918498" y="998396"/>
            <a:ext cx="9780915" cy="4788946"/>
          </a:xfrm>
          <a:prstGeom prst="rect">
            <a:avLst/>
          </a:prstGeom>
        </p:spPr>
      </p:pic>
    </p:spTree>
    <p:extLst>
      <p:ext uri="{BB962C8B-B14F-4D97-AF65-F5344CB8AC3E}">
        <p14:creationId xmlns:p14="http://schemas.microsoft.com/office/powerpoint/2010/main" val="3133592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Web Application Firewall (WAF)</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14" name="Picture 13" descr="A diagram of a network connection&#10;&#10;Description automatically generated">
            <a:extLst>
              <a:ext uri="{FF2B5EF4-FFF2-40B4-BE49-F238E27FC236}">
                <a16:creationId xmlns:a16="http://schemas.microsoft.com/office/drawing/2014/main" id="{20A7C8EE-C060-20AD-1E96-FFBD827244FC}"/>
              </a:ext>
            </a:extLst>
          </p:cNvPr>
          <p:cNvPicPr>
            <a:picLocks noChangeAspect="1"/>
          </p:cNvPicPr>
          <p:nvPr/>
        </p:nvPicPr>
        <p:blipFill>
          <a:blip r:embed="rId3"/>
          <a:stretch>
            <a:fillRect/>
          </a:stretch>
        </p:blipFill>
        <p:spPr>
          <a:xfrm>
            <a:off x="469899" y="1015999"/>
            <a:ext cx="10896439" cy="4673415"/>
          </a:xfrm>
          <a:prstGeom prst="rect">
            <a:avLst/>
          </a:prstGeom>
        </p:spPr>
      </p:pic>
    </p:spTree>
    <p:extLst>
      <p:ext uri="{BB962C8B-B14F-4D97-AF65-F5344CB8AC3E}">
        <p14:creationId xmlns:p14="http://schemas.microsoft.com/office/powerpoint/2010/main" val="15834778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Remote Access to Device/Server</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3" name="Picture 2" descr="A diagram of a firewall connection&#10;&#10;Description automatically generated">
            <a:extLst>
              <a:ext uri="{FF2B5EF4-FFF2-40B4-BE49-F238E27FC236}">
                <a16:creationId xmlns:a16="http://schemas.microsoft.com/office/drawing/2014/main" id="{69317ED0-94A9-7BA0-2CF3-B5CE864201DF}"/>
              </a:ext>
            </a:extLst>
          </p:cNvPr>
          <p:cNvPicPr>
            <a:picLocks noChangeAspect="1"/>
          </p:cNvPicPr>
          <p:nvPr/>
        </p:nvPicPr>
        <p:blipFill>
          <a:blip r:embed="rId3"/>
          <a:stretch>
            <a:fillRect/>
          </a:stretch>
        </p:blipFill>
        <p:spPr>
          <a:xfrm>
            <a:off x="446115" y="1560040"/>
            <a:ext cx="10961400" cy="3952069"/>
          </a:xfrm>
          <a:prstGeom prst="rect">
            <a:avLst/>
          </a:prstGeom>
        </p:spPr>
      </p:pic>
    </p:spTree>
    <p:extLst>
      <p:ext uri="{BB962C8B-B14F-4D97-AF65-F5344CB8AC3E}">
        <p14:creationId xmlns:p14="http://schemas.microsoft.com/office/powerpoint/2010/main" val="28535095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diagram of a computer network&#10;&#10;Description automatically generated">
            <a:extLst>
              <a:ext uri="{FF2B5EF4-FFF2-40B4-BE49-F238E27FC236}">
                <a16:creationId xmlns:a16="http://schemas.microsoft.com/office/drawing/2014/main" id="{B44A2A0A-EBF6-1962-13EA-BD102BD8F9C8}"/>
              </a:ext>
            </a:extLst>
          </p:cNvPr>
          <p:cNvPicPr>
            <a:picLocks noChangeAspect="1"/>
          </p:cNvPicPr>
          <p:nvPr/>
        </p:nvPicPr>
        <p:blipFill>
          <a:blip r:embed="rId2"/>
          <a:stretch>
            <a:fillRect/>
          </a:stretch>
        </p:blipFill>
        <p:spPr>
          <a:xfrm>
            <a:off x="-34977" y="1208155"/>
            <a:ext cx="9217285" cy="5687261"/>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Pen Testing Tools</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3"/>
          <a:stretch>
            <a:fillRect/>
          </a:stretch>
        </p:blipFill>
        <p:spPr>
          <a:xfrm>
            <a:off x="10657148" y="6189447"/>
            <a:ext cx="1392820" cy="66855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5A5BCBC6-32EE-27A1-972A-A34102DB45CF}"/>
              </a:ext>
            </a:extLst>
          </p:cNvPr>
          <p:cNvPicPr>
            <a:picLocks noChangeAspect="1"/>
          </p:cNvPicPr>
          <p:nvPr/>
        </p:nvPicPr>
        <p:blipFill>
          <a:blip r:embed="rId4"/>
          <a:stretch>
            <a:fillRect/>
          </a:stretch>
        </p:blipFill>
        <p:spPr>
          <a:xfrm>
            <a:off x="8054716" y="44544"/>
            <a:ext cx="4137284" cy="2327223"/>
          </a:xfrm>
          <a:prstGeom prst="rect">
            <a:avLst/>
          </a:prstGeom>
        </p:spPr>
      </p:pic>
    </p:spTree>
    <p:extLst>
      <p:ext uri="{BB962C8B-B14F-4D97-AF65-F5344CB8AC3E}">
        <p14:creationId xmlns:p14="http://schemas.microsoft.com/office/powerpoint/2010/main" val="14582098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Secure Enclaves</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986710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Secure Enclaves</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3" name="Picture 2" descr="A diagram of a key&#10;&#10;Description automatically generated">
            <a:extLst>
              <a:ext uri="{FF2B5EF4-FFF2-40B4-BE49-F238E27FC236}">
                <a16:creationId xmlns:a16="http://schemas.microsoft.com/office/drawing/2014/main" id="{088984FD-3CAC-BD61-11C8-E47550A42AAB}"/>
              </a:ext>
            </a:extLst>
          </p:cNvPr>
          <p:cNvPicPr>
            <a:picLocks noChangeAspect="1"/>
          </p:cNvPicPr>
          <p:nvPr/>
        </p:nvPicPr>
        <p:blipFill>
          <a:blip r:embed="rId3"/>
          <a:stretch>
            <a:fillRect/>
          </a:stretch>
        </p:blipFill>
        <p:spPr>
          <a:xfrm>
            <a:off x="1431885" y="1101203"/>
            <a:ext cx="8232976" cy="5426980"/>
          </a:xfrm>
          <a:prstGeom prst="rect">
            <a:avLst/>
          </a:prstGeom>
        </p:spPr>
      </p:pic>
    </p:spTree>
    <p:extLst>
      <p:ext uri="{BB962C8B-B14F-4D97-AF65-F5344CB8AC3E}">
        <p14:creationId xmlns:p14="http://schemas.microsoft.com/office/powerpoint/2010/main" val="1975696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Secure Enclaves</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3"/>
          <a:stretch>
            <a:fillRect/>
          </a:stretch>
        </p:blipFill>
        <p:spPr>
          <a:xfrm>
            <a:off x="10657148" y="6189447"/>
            <a:ext cx="1392820" cy="668553"/>
          </a:xfrm>
          <a:prstGeom prst="rect">
            <a:avLst/>
          </a:prstGeom>
        </p:spPr>
      </p:pic>
      <p:pic>
        <p:nvPicPr>
          <p:cNvPr id="3" name="Picture 2" descr="A diagram of a key to a signature&#10;&#10;Description automatically generated">
            <a:extLst>
              <a:ext uri="{FF2B5EF4-FFF2-40B4-BE49-F238E27FC236}">
                <a16:creationId xmlns:a16="http://schemas.microsoft.com/office/drawing/2014/main" id="{20821C97-DF78-C7F9-832E-A4FDCA6F9D3C}"/>
              </a:ext>
            </a:extLst>
          </p:cNvPr>
          <p:cNvPicPr>
            <a:picLocks noChangeAspect="1"/>
          </p:cNvPicPr>
          <p:nvPr/>
        </p:nvPicPr>
        <p:blipFill>
          <a:blip r:embed="rId4"/>
          <a:stretch>
            <a:fillRect/>
          </a:stretch>
        </p:blipFill>
        <p:spPr>
          <a:xfrm>
            <a:off x="372560" y="866266"/>
            <a:ext cx="11572470" cy="5129419"/>
          </a:xfrm>
          <a:prstGeom prst="rect">
            <a:avLst/>
          </a:prstGeom>
        </p:spPr>
      </p:pic>
    </p:spTree>
    <p:extLst>
      <p:ext uri="{BB962C8B-B14F-4D97-AF65-F5344CB8AC3E}">
        <p14:creationId xmlns:p14="http://schemas.microsoft.com/office/powerpoint/2010/main" val="15859051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Secure Enclaves</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4" name="Picture 3" descr="A diagram of a computer security system&#10;&#10;Description automatically generated">
            <a:extLst>
              <a:ext uri="{FF2B5EF4-FFF2-40B4-BE49-F238E27FC236}">
                <a16:creationId xmlns:a16="http://schemas.microsoft.com/office/drawing/2014/main" id="{FE8114D1-BA0A-C6DF-BFB9-F27F863DE43B}"/>
              </a:ext>
            </a:extLst>
          </p:cNvPr>
          <p:cNvPicPr>
            <a:picLocks noChangeAspect="1"/>
          </p:cNvPicPr>
          <p:nvPr/>
        </p:nvPicPr>
        <p:blipFill>
          <a:blip r:embed="rId3"/>
          <a:stretch>
            <a:fillRect/>
          </a:stretch>
        </p:blipFill>
        <p:spPr>
          <a:xfrm>
            <a:off x="770922" y="1038346"/>
            <a:ext cx="10363924" cy="4715860"/>
          </a:xfrm>
          <a:prstGeom prst="rect">
            <a:avLst/>
          </a:prstGeom>
        </p:spPr>
      </p:pic>
    </p:spTree>
    <p:extLst>
      <p:ext uri="{BB962C8B-B14F-4D97-AF65-F5344CB8AC3E}">
        <p14:creationId xmlns:p14="http://schemas.microsoft.com/office/powerpoint/2010/main" val="760316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Information Security</a:t>
            </a:r>
            <a:endParaRPr b="1" dirty="0">
              <a:solidFill>
                <a:srgbClr val="C00000"/>
              </a:solidFill>
            </a:endParaRPr>
          </a:p>
        </p:txBody>
      </p:sp>
      <p:pic>
        <p:nvPicPr>
          <p:cNvPr id="2" name="Picture 1">
            <a:extLst>
              <a:ext uri="{FF2B5EF4-FFF2-40B4-BE49-F238E27FC236}">
                <a16:creationId xmlns:a16="http://schemas.microsoft.com/office/drawing/2014/main" id="{D8F0BB4E-B2B1-198C-3567-3AE0DF6526C3}"/>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5" name="Picture 4" descr="A computer screen shot of a computer security system&#10;&#10;Description automatically generated">
            <a:extLst>
              <a:ext uri="{FF2B5EF4-FFF2-40B4-BE49-F238E27FC236}">
                <a16:creationId xmlns:a16="http://schemas.microsoft.com/office/drawing/2014/main" id="{09F78605-95C3-6B92-252A-D51FBB6ACF22}"/>
              </a:ext>
            </a:extLst>
          </p:cNvPr>
          <p:cNvPicPr>
            <a:picLocks noChangeAspect="1"/>
          </p:cNvPicPr>
          <p:nvPr/>
        </p:nvPicPr>
        <p:blipFill>
          <a:blip r:embed="rId3"/>
          <a:stretch>
            <a:fillRect/>
          </a:stretch>
        </p:blipFill>
        <p:spPr>
          <a:xfrm>
            <a:off x="413553" y="866267"/>
            <a:ext cx="10243595" cy="5415797"/>
          </a:xfrm>
          <a:prstGeom prst="rect">
            <a:avLst/>
          </a:prstGeom>
        </p:spPr>
      </p:pic>
    </p:spTree>
    <p:extLst>
      <p:ext uri="{BB962C8B-B14F-4D97-AF65-F5344CB8AC3E}">
        <p14:creationId xmlns:p14="http://schemas.microsoft.com/office/powerpoint/2010/main" val="32719852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MITRE EMB3D (Embedded Devices)</a:t>
            </a:r>
          </a:p>
        </p:txBody>
      </p:sp>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9" name="Content Placeholder 8" descr="A diagram of a computer security system&#10;&#10;Description automatically generated">
            <a:extLst>
              <a:ext uri="{FF2B5EF4-FFF2-40B4-BE49-F238E27FC236}">
                <a16:creationId xmlns:a16="http://schemas.microsoft.com/office/drawing/2014/main" id="{6A61141A-CD5E-04B4-74D3-35802FF09730}"/>
              </a:ext>
            </a:extLst>
          </p:cNvPr>
          <p:cNvPicPr>
            <a:picLocks noGrp="1" noChangeAspect="1"/>
          </p:cNvPicPr>
          <p:nvPr>
            <p:ph idx="1"/>
          </p:nvPr>
        </p:nvPicPr>
        <p:blipFill>
          <a:blip r:embed="rId3"/>
          <a:stretch>
            <a:fillRect/>
          </a:stretch>
        </p:blipFill>
        <p:spPr>
          <a:xfrm>
            <a:off x="1146872" y="1450871"/>
            <a:ext cx="8761626" cy="5501252"/>
          </a:xfrm>
        </p:spPr>
      </p:pic>
    </p:spTree>
    <p:extLst>
      <p:ext uri="{BB962C8B-B14F-4D97-AF65-F5344CB8AC3E}">
        <p14:creationId xmlns:p14="http://schemas.microsoft.com/office/powerpoint/2010/main" val="5704350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quot;&quot;"/>
          <p:cNvSpPr/>
          <p:nvPr/>
        </p:nvSpPr>
        <p:spPr>
          <a:xfrm>
            <a:off x="0" y="0"/>
            <a:ext cx="12192000" cy="6858000"/>
          </a:xfrm>
          <a:prstGeom prst="rect">
            <a:avLst/>
          </a:prstGeom>
          <a:solidFill>
            <a:srgbClr val="404040"/>
          </a:solidFill>
          <a:ln w="12700">
            <a:miter lim="400000"/>
          </a:ln>
        </p:spPr>
        <p:txBody>
          <a:bodyPr lIns="45719" rIns="45719" anchor="ctr"/>
          <a:lstStyle/>
          <a:p>
            <a:endParaRPr/>
          </a:p>
        </p:txBody>
      </p:sp>
      <p:sp>
        <p:nvSpPr>
          <p:cNvPr id="301" name="NAT"/>
          <p:cNvSpPr txBox="1">
            <a:spLocks noGrp="1"/>
          </p:cNvSpPr>
          <p:nvPr>
            <p:ph type="title" idx="4294967295"/>
          </p:nvPr>
        </p:nvSpPr>
        <p:spPr>
          <a:xfrm>
            <a:off x="5491162" y="485775"/>
            <a:ext cx="6373813" cy="5886450"/>
          </a:xfrm>
          <a:prstGeom prst="rect">
            <a:avLst/>
          </a:prstGeom>
        </p:spPr>
        <p:txBody>
          <a:bodyPr anchor="b">
            <a:normAutofit/>
          </a:bodyPr>
          <a:lstStyle>
            <a:lvl1pPr>
              <a:defRPr sz="6000">
                <a:solidFill>
                  <a:srgbClr val="FFFFFF"/>
                </a:solidFill>
                <a:latin typeface="Arial"/>
                <a:ea typeface="Arial"/>
                <a:cs typeface="Arial"/>
                <a:sym typeface="Arial"/>
              </a:defRPr>
            </a:lvl1pPr>
          </a:lstStyle>
          <a:p>
            <a:r>
              <a:t>NAT</a:t>
            </a:r>
          </a:p>
        </p:txBody>
      </p:sp>
      <p:sp>
        <p:nvSpPr>
          <p:cNvPr id="302" name="&quot;&quot;"/>
          <p:cNvSpPr/>
          <p:nvPr/>
        </p:nvSpPr>
        <p:spPr>
          <a:xfrm flipH="1">
            <a:off x="0" y="0"/>
            <a:ext cx="6172200"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42" y="0"/>
                </a:lnTo>
                <a:lnTo>
                  <a:pt x="123" y="841"/>
                </a:lnTo>
                <a:cubicBezTo>
                  <a:pt x="42" y="1562"/>
                  <a:pt x="0" y="2293"/>
                  <a:pt x="0" y="3033"/>
                </a:cubicBezTo>
                <a:cubicBezTo>
                  <a:pt x="0" y="10800"/>
                  <a:pt x="4591" y="17602"/>
                  <a:pt x="11464" y="21361"/>
                </a:cubicBezTo>
                <a:lnTo>
                  <a:pt x="11925" y="21600"/>
                </a:lnTo>
                <a:lnTo>
                  <a:pt x="21600" y="21600"/>
                </a:lnTo>
                <a:lnTo>
                  <a:pt x="21600" y="0"/>
                </a:lnTo>
                <a:close/>
              </a:path>
            </a:pathLst>
          </a:custGeom>
          <a:solidFill>
            <a:srgbClr val="FFFFFF">
              <a:alpha val="79998"/>
            </a:srgbClr>
          </a:solidFill>
          <a:ln w="12700">
            <a:miter lim="400000"/>
          </a:ln>
        </p:spPr>
        <p:txBody>
          <a:bodyPr lIns="45719" rIns="45719" anchor="ctr"/>
          <a:lstStyle/>
          <a:p>
            <a:endParaRPr/>
          </a:p>
        </p:txBody>
      </p:sp>
      <p:sp>
        <p:nvSpPr>
          <p:cNvPr id="303" name="&quot;&quot;"/>
          <p:cNvSpPr/>
          <p:nvPr/>
        </p:nvSpPr>
        <p:spPr>
          <a:xfrm>
            <a:off x="0" y="0"/>
            <a:ext cx="6024563" cy="685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348" y="0"/>
                </a:lnTo>
                <a:lnTo>
                  <a:pt x="21477" y="895"/>
                </a:lnTo>
                <a:cubicBezTo>
                  <a:pt x="21558" y="1598"/>
                  <a:pt x="21600" y="2311"/>
                  <a:pt x="21600" y="3033"/>
                </a:cubicBezTo>
                <a:cubicBezTo>
                  <a:pt x="21600" y="10972"/>
                  <a:pt x="16563" y="17877"/>
                  <a:pt x="9143" y="21418"/>
                </a:cubicBezTo>
                <a:lnTo>
                  <a:pt x="8738" y="21600"/>
                </a:lnTo>
                <a:lnTo>
                  <a:pt x="0" y="21600"/>
                </a:lnTo>
                <a:lnTo>
                  <a:pt x="0" y="0"/>
                </a:lnTo>
                <a:close/>
              </a:path>
            </a:pathLst>
          </a:custGeom>
          <a:solidFill>
            <a:srgbClr val="FFFFFF"/>
          </a:solidFill>
          <a:ln w="12700">
            <a:miter lim="400000"/>
          </a:ln>
        </p:spPr>
        <p:txBody>
          <a:bodyPr lIns="45719" rIns="45719" anchor="ctr"/>
          <a:lstStyle/>
          <a:p>
            <a:endParaRPr/>
          </a:p>
        </p:txBody>
      </p:sp>
      <p:pic>
        <p:nvPicPr>
          <p:cNvPr id="304" name="image.png" descr="image.png"/>
          <p:cNvPicPr>
            <a:picLocks noChangeAspect="1"/>
          </p:cNvPicPr>
          <p:nvPr/>
        </p:nvPicPr>
        <p:blipFill>
          <a:blip r:embed="rId2"/>
          <a:stretch>
            <a:fillRect/>
          </a:stretch>
        </p:blipFill>
        <p:spPr>
          <a:xfrm>
            <a:off x="314325" y="485775"/>
            <a:ext cx="4740275" cy="2274888"/>
          </a:xfrm>
          <a:prstGeom prst="rect">
            <a:avLst/>
          </a:prstGeom>
          <a:ln w="12700">
            <a:miter lim="400000"/>
          </a:ln>
        </p:spPr>
      </p:pic>
      <p:sp>
        <p:nvSpPr>
          <p:cNvPr id="305" name="“From bits to information”"/>
          <p:cNvSpPr txBox="1"/>
          <p:nvPr/>
        </p:nvSpPr>
        <p:spPr>
          <a:xfrm>
            <a:off x="388620" y="3062287"/>
            <a:ext cx="2564269"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“From bits to information”</a:t>
            </a:r>
          </a:p>
        </p:txBody>
      </p:sp>
      <p:sp>
        <p:nvSpPr>
          <p:cNvPr id="306" name="Line"/>
          <p:cNvSpPr/>
          <p:nvPr/>
        </p:nvSpPr>
        <p:spPr>
          <a:xfrm>
            <a:off x="314325" y="2946400"/>
            <a:ext cx="4930775" cy="0"/>
          </a:xfrm>
          <a:prstGeom prst="line">
            <a:avLst/>
          </a:prstGeom>
          <a:ln w="57150">
            <a:solidFill>
              <a:srgbClr val="C00000"/>
            </a:solidFill>
            <a:miter/>
          </a:ln>
        </p:spPr>
        <p:txBody>
          <a:bodyPr lIns="45719" rIns="45719"/>
          <a:lstStyle/>
          <a:p>
            <a:endParaRP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309"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sp>
        <p:nvSpPr>
          <p:cNvPr id="312"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dirty="0"/>
          </a:p>
        </p:txBody>
      </p:sp>
      <p:pic>
        <p:nvPicPr>
          <p:cNvPr id="313" name="image.tif" descr="image.tif"/>
          <p:cNvPicPr>
            <a:picLocks noChangeAspect="1"/>
          </p:cNvPicPr>
          <p:nvPr/>
        </p:nvPicPr>
        <p:blipFill>
          <a:blip r:embed="rId3"/>
          <a:stretch>
            <a:fillRect/>
          </a:stretch>
        </p:blipFill>
        <p:spPr>
          <a:xfrm>
            <a:off x="127000" y="989012"/>
            <a:ext cx="7764463" cy="5878513"/>
          </a:xfrm>
          <a:prstGeom prst="rect">
            <a:avLst/>
          </a:prstGeom>
          <a:ln w="12700">
            <a:miter lim="400000"/>
          </a:ln>
        </p:spPr>
      </p:pic>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5"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316"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sp>
        <p:nvSpPr>
          <p:cNvPr id="319"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320" name="image.tif" descr="image.tif"/>
          <p:cNvPicPr>
            <a:picLocks noChangeAspect="1"/>
          </p:cNvPicPr>
          <p:nvPr/>
        </p:nvPicPr>
        <p:blipFill>
          <a:blip r:embed="rId3"/>
          <a:stretch>
            <a:fillRect/>
          </a:stretch>
        </p:blipFill>
        <p:spPr>
          <a:xfrm>
            <a:off x="277812" y="901700"/>
            <a:ext cx="7662863" cy="5813425"/>
          </a:xfrm>
          <a:prstGeom prst="rect">
            <a:avLst/>
          </a:prstGeom>
          <a:ln w="12700">
            <a:miter lim="400000"/>
          </a:ln>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2"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323"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sp>
        <p:nvSpPr>
          <p:cNvPr id="326"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327" name="image.tif" descr="image.tif"/>
          <p:cNvPicPr>
            <a:picLocks noChangeAspect="1"/>
          </p:cNvPicPr>
          <p:nvPr/>
        </p:nvPicPr>
        <p:blipFill>
          <a:blip r:embed="rId3"/>
          <a:stretch>
            <a:fillRect/>
          </a:stretch>
        </p:blipFill>
        <p:spPr>
          <a:xfrm>
            <a:off x="268287" y="900112"/>
            <a:ext cx="7661276" cy="5775326"/>
          </a:xfrm>
          <a:prstGeom prst="rect">
            <a:avLst/>
          </a:prstGeom>
          <a:ln w="12700">
            <a:miter lim="400000"/>
          </a:ln>
        </p:spPr>
      </p:pic>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9"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330"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sp>
        <p:nvSpPr>
          <p:cNvPr id="333"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334" name="image.tif" descr="image.tif"/>
          <p:cNvPicPr>
            <a:picLocks noChangeAspect="1"/>
          </p:cNvPicPr>
          <p:nvPr/>
        </p:nvPicPr>
        <p:blipFill>
          <a:blip r:embed="rId3"/>
          <a:stretch>
            <a:fillRect/>
          </a:stretch>
        </p:blipFill>
        <p:spPr>
          <a:xfrm>
            <a:off x="258762" y="901700"/>
            <a:ext cx="7675563" cy="5792788"/>
          </a:xfrm>
          <a:prstGeom prst="rect">
            <a:avLst/>
          </a:prstGeom>
          <a:ln w="12700">
            <a:miter lim="400000"/>
          </a:ln>
        </p:spPr>
      </p:pic>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6"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337"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sp>
        <p:nvSpPr>
          <p:cNvPr id="340"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341" name="image.tif" descr="image.tif"/>
          <p:cNvPicPr>
            <a:picLocks noChangeAspect="1"/>
          </p:cNvPicPr>
          <p:nvPr/>
        </p:nvPicPr>
        <p:blipFill>
          <a:blip r:embed="rId3"/>
          <a:stretch>
            <a:fillRect/>
          </a:stretch>
        </p:blipFill>
        <p:spPr>
          <a:xfrm>
            <a:off x="198437" y="812800"/>
            <a:ext cx="7996238" cy="6032500"/>
          </a:xfrm>
          <a:prstGeom prst="rect">
            <a:avLst/>
          </a:prstGeom>
          <a:ln w="12700">
            <a:miter lim="400000"/>
          </a:ln>
        </p:spPr>
      </p:pic>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3"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344"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sp>
        <p:nvSpPr>
          <p:cNvPr id="347"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348" name="image.tif" descr="image.tif"/>
          <p:cNvPicPr>
            <a:picLocks noChangeAspect="1"/>
          </p:cNvPicPr>
          <p:nvPr/>
        </p:nvPicPr>
        <p:blipFill>
          <a:blip r:embed="rId3"/>
          <a:stretch>
            <a:fillRect/>
          </a:stretch>
        </p:blipFill>
        <p:spPr>
          <a:xfrm>
            <a:off x="395287" y="866775"/>
            <a:ext cx="7742238" cy="5840413"/>
          </a:xfrm>
          <a:prstGeom prst="rect">
            <a:avLst/>
          </a:prstGeom>
          <a:ln w="12700">
            <a:miter lim="400000"/>
          </a:ln>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0"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351"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sp>
        <p:nvSpPr>
          <p:cNvPr id="354"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355" name="image.tif" descr="image.tif"/>
          <p:cNvPicPr>
            <a:picLocks noChangeAspect="1"/>
          </p:cNvPicPr>
          <p:nvPr/>
        </p:nvPicPr>
        <p:blipFill>
          <a:blip r:embed="rId3"/>
          <a:stretch>
            <a:fillRect/>
          </a:stretch>
        </p:blipFill>
        <p:spPr>
          <a:xfrm>
            <a:off x="382587" y="1006475"/>
            <a:ext cx="7754938" cy="5851525"/>
          </a:xfrm>
          <a:prstGeom prst="rect">
            <a:avLst/>
          </a:prstGeom>
          <a:ln w="12700">
            <a:miter lim="400000"/>
          </a:ln>
        </p:spPr>
      </p:pic>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7"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358"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sp>
        <p:nvSpPr>
          <p:cNvPr id="361"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362" name="image.tif" descr="image.tif"/>
          <p:cNvPicPr>
            <a:picLocks noChangeAspect="1"/>
          </p:cNvPicPr>
          <p:nvPr/>
        </p:nvPicPr>
        <p:blipFill>
          <a:blip r:embed="rId3"/>
          <a:stretch>
            <a:fillRect/>
          </a:stretch>
        </p:blipFill>
        <p:spPr>
          <a:xfrm>
            <a:off x="258762" y="827087"/>
            <a:ext cx="8107363" cy="6118226"/>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Due Care and Due Diligence</a:t>
            </a:r>
            <a:endParaRPr b="1" dirty="0">
              <a:solidFill>
                <a:srgbClr val="C00000"/>
              </a:solidFill>
            </a:endParaRPr>
          </a:p>
        </p:txBody>
      </p:sp>
      <p:pic>
        <p:nvPicPr>
          <p:cNvPr id="3" name="Picture 2" descr="A diagram of a security policy&#10;&#10;Description automatically generated">
            <a:extLst>
              <a:ext uri="{FF2B5EF4-FFF2-40B4-BE49-F238E27FC236}">
                <a16:creationId xmlns:a16="http://schemas.microsoft.com/office/drawing/2014/main" id="{33BFBEAD-4C61-19E0-32B0-CAB81C224D1D}"/>
              </a:ext>
            </a:extLst>
          </p:cNvPr>
          <p:cNvPicPr>
            <a:picLocks noChangeAspect="1"/>
          </p:cNvPicPr>
          <p:nvPr/>
        </p:nvPicPr>
        <p:blipFill>
          <a:blip r:embed="rId2"/>
          <a:stretch>
            <a:fillRect/>
          </a:stretch>
        </p:blipFill>
        <p:spPr>
          <a:xfrm>
            <a:off x="1251593" y="1186037"/>
            <a:ext cx="8343820" cy="5330324"/>
          </a:xfrm>
          <a:prstGeom prst="rect">
            <a:avLst/>
          </a:prstGeom>
        </p:spPr>
      </p:pic>
      <p:pic>
        <p:nvPicPr>
          <p:cNvPr id="4" name="Picture 3">
            <a:extLst>
              <a:ext uri="{FF2B5EF4-FFF2-40B4-BE49-F238E27FC236}">
                <a16:creationId xmlns:a16="http://schemas.microsoft.com/office/drawing/2014/main" id="{34F9719E-2E17-E06A-C63B-CB1A3A585056}"/>
              </a:ext>
            </a:extLst>
          </p:cNvPr>
          <p:cNvPicPr>
            <a:picLocks noChangeAspect="1"/>
          </p:cNvPicPr>
          <p:nvPr/>
        </p:nvPicPr>
        <p:blipFill>
          <a:blip r:embed="rId3"/>
          <a:stretch>
            <a:fillRect/>
          </a:stretch>
        </p:blipFill>
        <p:spPr>
          <a:xfrm>
            <a:off x="10657148" y="6189447"/>
            <a:ext cx="1392820" cy="668553"/>
          </a:xfrm>
          <a:prstGeom prst="rect">
            <a:avLst/>
          </a:prstGeom>
        </p:spPr>
      </p:pic>
    </p:spTree>
    <p:extLst>
      <p:ext uri="{BB962C8B-B14F-4D97-AF65-F5344CB8AC3E}">
        <p14:creationId xmlns:p14="http://schemas.microsoft.com/office/powerpoint/2010/main" val="41999464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4"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365"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sp>
        <p:nvSpPr>
          <p:cNvPr id="368"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369" name="image.tif" descr="image.tif"/>
          <p:cNvPicPr>
            <a:picLocks noChangeAspect="1"/>
          </p:cNvPicPr>
          <p:nvPr/>
        </p:nvPicPr>
        <p:blipFill>
          <a:blip r:embed="rId3"/>
          <a:stretch>
            <a:fillRect/>
          </a:stretch>
        </p:blipFill>
        <p:spPr>
          <a:xfrm>
            <a:off x="222250" y="904875"/>
            <a:ext cx="7700963" cy="5810250"/>
          </a:xfrm>
          <a:prstGeom prst="rect">
            <a:avLst/>
          </a:prstGeom>
          <a:ln w="12700">
            <a:miter lim="400000"/>
          </a:ln>
        </p:spPr>
      </p:pic>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AI Threats and Opportunities</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094695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AI Threats</a:t>
            </a:r>
          </a:p>
        </p:txBody>
      </p:sp>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2"/>
          <a:stretch>
            <a:fillRect/>
          </a:stretch>
        </p:blipFill>
        <p:spPr>
          <a:xfrm>
            <a:off x="10657148" y="6189447"/>
            <a:ext cx="1392820" cy="668553"/>
          </a:xfrm>
          <a:prstGeom prst="rect">
            <a:avLst/>
          </a:prstGeom>
        </p:spPr>
      </p:pic>
      <p:sp>
        <p:nvSpPr>
          <p:cNvPr id="9" name="Content Placeholder 8">
            <a:extLst>
              <a:ext uri="{FF2B5EF4-FFF2-40B4-BE49-F238E27FC236}">
                <a16:creationId xmlns:a16="http://schemas.microsoft.com/office/drawing/2014/main" id="{F8188A54-F1AA-C4D8-24E0-57AAB1AD8851}"/>
              </a:ext>
            </a:extLst>
          </p:cNvPr>
          <p:cNvSpPr>
            <a:spLocks noGrp="1"/>
          </p:cNvSpPr>
          <p:nvPr>
            <p:ph idx="1"/>
          </p:nvPr>
        </p:nvSpPr>
        <p:spPr>
          <a:xfrm>
            <a:off x="838200" y="1825624"/>
            <a:ext cx="3375581" cy="4509187"/>
          </a:xfrm>
        </p:spPr>
        <p:txBody>
          <a:bodyPr>
            <a:normAutofit fontScale="62500" lnSpcReduction="20000"/>
          </a:bodyPr>
          <a:lstStyle/>
          <a:p>
            <a:pPr marL="0" indent="0">
              <a:buNone/>
            </a:pPr>
            <a:r>
              <a:rPr lang="en-GB" b="1" dirty="0">
                <a:solidFill>
                  <a:srgbClr val="000000"/>
                </a:solidFill>
                <a:effectLst/>
                <a:latin typeface="Arial" panose="020B0604020202020204" pitchFamily="34" charset="0"/>
              </a:rPr>
              <a:t>Attacking </a:t>
            </a:r>
            <a:r>
              <a:rPr lang="en-GB" b="1" dirty="0" err="1">
                <a:solidFill>
                  <a:srgbClr val="000000"/>
                </a:solidFill>
                <a:effectLst/>
                <a:latin typeface="Arial" panose="020B0604020202020204" pitchFamily="34" charset="0"/>
              </a:rPr>
              <a:t>GenAI</a:t>
            </a:r>
            <a:r>
              <a:rPr lang="en-GB" b="1" dirty="0">
                <a:solidFill>
                  <a:srgbClr val="000000"/>
                </a:solidFill>
                <a:effectLst/>
                <a:latin typeface="Arial" panose="020B0604020202020204" pitchFamily="34" charset="0"/>
              </a:rPr>
              <a:t>:</a:t>
            </a:r>
            <a:endParaRPr lang="en-GB" dirty="0">
              <a:solidFill>
                <a:srgbClr val="000000"/>
              </a:solidFill>
              <a:effectLst/>
              <a:latin typeface="Arial" panose="020B0604020202020204" pitchFamily="34" charset="0"/>
            </a:endParaRPr>
          </a:p>
          <a:p>
            <a:r>
              <a:rPr lang="en-GB" dirty="0">
                <a:solidFill>
                  <a:srgbClr val="000000"/>
                </a:solidFill>
                <a:effectLst/>
                <a:latin typeface="Arial" panose="020B0604020202020204" pitchFamily="34" charset="0"/>
              </a:rPr>
              <a:t>Jailbreaks</a:t>
            </a:r>
          </a:p>
          <a:p>
            <a:r>
              <a:rPr lang="en-GB" dirty="0">
                <a:solidFill>
                  <a:srgbClr val="000000"/>
                </a:solidFill>
                <a:effectLst/>
                <a:latin typeface="Arial" panose="020B0604020202020204" pitchFamily="34" charset="0"/>
              </a:rPr>
              <a:t>Reverse psychology </a:t>
            </a:r>
          </a:p>
          <a:p>
            <a:r>
              <a:rPr lang="en-GB" dirty="0">
                <a:solidFill>
                  <a:srgbClr val="000000"/>
                </a:solidFill>
                <a:effectLst/>
                <a:latin typeface="Arial" panose="020B0604020202020204" pitchFamily="34" charset="0"/>
              </a:rPr>
              <a:t>Model escape</a:t>
            </a:r>
          </a:p>
          <a:p>
            <a:r>
              <a:rPr lang="en-GB" dirty="0">
                <a:solidFill>
                  <a:srgbClr val="000000"/>
                </a:solidFill>
                <a:effectLst/>
                <a:latin typeface="Arial" panose="020B0604020202020204" pitchFamily="34" charset="0"/>
              </a:rPr>
              <a:t>Prompt injection.</a:t>
            </a:r>
            <a:br>
              <a:rPr lang="en-GB" dirty="0">
                <a:solidFill>
                  <a:srgbClr val="000000"/>
                </a:solidFill>
                <a:effectLst/>
                <a:latin typeface="Arial" panose="020B0604020202020204" pitchFamily="34" charset="0"/>
              </a:rPr>
            </a:br>
            <a:endParaRPr lang="en-GB" dirty="0">
              <a:solidFill>
                <a:srgbClr val="000000"/>
              </a:solidFill>
              <a:effectLst/>
              <a:latin typeface="Arial" panose="020B0604020202020204" pitchFamily="34" charset="0"/>
            </a:endParaRPr>
          </a:p>
          <a:p>
            <a:pPr marL="0" indent="0">
              <a:buNone/>
            </a:pPr>
            <a:r>
              <a:rPr lang="en-GB" b="1" dirty="0">
                <a:solidFill>
                  <a:srgbClr val="000000"/>
                </a:solidFill>
                <a:effectLst/>
                <a:latin typeface="Arial" panose="020B0604020202020204" pitchFamily="34" charset="0"/>
              </a:rPr>
              <a:t>Cyber Offense:</a:t>
            </a:r>
            <a:endParaRPr lang="en-GB" dirty="0">
              <a:solidFill>
                <a:srgbClr val="000000"/>
              </a:solidFill>
              <a:effectLst/>
              <a:latin typeface="Arial" panose="020B0604020202020204" pitchFamily="34" charset="0"/>
            </a:endParaRPr>
          </a:p>
          <a:p>
            <a:r>
              <a:rPr lang="en-GB" dirty="0">
                <a:solidFill>
                  <a:srgbClr val="000000"/>
                </a:solidFill>
                <a:effectLst/>
                <a:latin typeface="Arial" panose="020B0604020202020204" pitchFamily="34" charset="0"/>
              </a:rPr>
              <a:t>Social engineering.</a:t>
            </a:r>
          </a:p>
          <a:p>
            <a:r>
              <a:rPr lang="en-GB" dirty="0">
                <a:solidFill>
                  <a:srgbClr val="000000"/>
                </a:solidFill>
                <a:effectLst/>
                <a:latin typeface="Arial" panose="020B0604020202020204" pitchFamily="34" charset="0"/>
              </a:rPr>
              <a:t>Phishing emails</a:t>
            </a:r>
          </a:p>
          <a:p>
            <a:r>
              <a:rPr lang="en-GB" dirty="0">
                <a:solidFill>
                  <a:srgbClr val="000000"/>
                </a:solidFill>
                <a:effectLst/>
                <a:latin typeface="Arial" panose="020B0604020202020204" pitchFamily="34" charset="0"/>
              </a:rPr>
              <a:t>Automated hacking</a:t>
            </a:r>
          </a:p>
          <a:p>
            <a:r>
              <a:rPr lang="en-GB" dirty="0">
                <a:solidFill>
                  <a:srgbClr val="000000"/>
                </a:solidFill>
                <a:effectLst/>
                <a:latin typeface="Arial" panose="020B0604020202020204" pitchFamily="34" charset="0"/>
              </a:rPr>
              <a:t>Attack payload generation</a:t>
            </a:r>
          </a:p>
          <a:p>
            <a:r>
              <a:rPr lang="en-GB" dirty="0">
                <a:solidFill>
                  <a:srgbClr val="000000"/>
                </a:solidFill>
                <a:effectLst/>
                <a:latin typeface="Arial" panose="020B0604020202020204" pitchFamily="34" charset="0"/>
              </a:rPr>
              <a:t>Malware code generation</a:t>
            </a:r>
          </a:p>
          <a:p>
            <a:r>
              <a:rPr lang="en-GB" dirty="0">
                <a:solidFill>
                  <a:srgbClr val="000000"/>
                </a:solidFill>
                <a:effectLst/>
                <a:latin typeface="Arial" panose="020B0604020202020204" pitchFamily="34" charset="0"/>
              </a:rPr>
              <a:t>Polymorphic malware</a:t>
            </a:r>
          </a:p>
          <a:p>
            <a:r>
              <a:rPr lang="en-GB" dirty="0">
                <a:solidFill>
                  <a:srgbClr val="000000"/>
                </a:solidFill>
                <a:effectLst/>
                <a:latin typeface="Arial" panose="020B0604020202020204" pitchFamily="34" charset="0"/>
              </a:rPr>
              <a:t>Reversing cryptography</a:t>
            </a:r>
          </a:p>
          <a:p>
            <a:endParaRPr lang="en-US" dirty="0"/>
          </a:p>
        </p:txBody>
      </p:sp>
      <p:sp>
        <p:nvSpPr>
          <p:cNvPr id="11" name="Content Placeholder 8">
            <a:extLst>
              <a:ext uri="{FF2B5EF4-FFF2-40B4-BE49-F238E27FC236}">
                <a16:creationId xmlns:a16="http://schemas.microsoft.com/office/drawing/2014/main" id="{AD6A1450-E944-DCD4-CF14-94CD0AA73293}"/>
              </a:ext>
            </a:extLst>
          </p:cNvPr>
          <p:cNvSpPr txBox="1">
            <a:spLocks/>
          </p:cNvSpPr>
          <p:nvPr/>
        </p:nvSpPr>
        <p:spPr>
          <a:xfrm>
            <a:off x="4996992" y="1574276"/>
            <a:ext cx="5518608" cy="4967926"/>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Cyber Defence:</a:t>
            </a:r>
            <a:endParaRPr kumimoji="0" lang="en-GB" sz="2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Cyber Defence Automation.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Cybersecurity Reporting.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Threat Intelligence.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Secure Code Generation and Detection.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Developing Ethical guidelines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Incident Response and Digital Forensics.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Identification of Cyber attacks.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Data set generation.</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Social, Legal and Ethical:</a:t>
            </a:r>
            <a:endParaRPr kumimoji="0" lang="en-GB" sz="2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Pervasive role of ChatGPT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Unauthorized access to conversations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Personal information misuse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Data ownership concerns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Misuse by organisations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Hallucinations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 name="Picture 12" descr="A screenshot of a screen&#10;&#10;Description automatically generated">
            <a:extLst>
              <a:ext uri="{FF2B5EF4-FFF2-40B4-BE49-F238E27FC236}">
                <a16:creationId xmlns:a16="http://schemas.microsoft.com/office/drawing/2014/main" id="{75984477-81B0-823B-4F71-851D5E1464D8}"/>
              </a:ext>
            </a:extLst>
          </p:cNvPr>
          <p:cNvPicPr>
            <a:picLocks noChangeAspect="1"/>
          </p:cNvPicPr>
          <p:nvPr/>
        </p:nvPicPr>
        <p:blipFill>
          <a:blip r:embed="rId3"/>
          <a:stretch>
            <a:fillRect/>
          </a:stretch>
        </p:blipFill>
        <p:spPr>
          <a:xfrm>
            <a:off x="838200" y="947675"/>
            <a:ext cx="9079729" cy="5910325"/>
          </a:xfrm>
          <a:prstGeom prst="rect">
            <a:avLst/>
          </a:prstGeom>
        </p:spPr>
      </p:pic>
    </p:spTree>
    <p:extLst>
      <p:ext uri="{BB962C8B-B14F-4D97-AF65-F5344CB8AC3E}">
        <p14:creationId xmlns:p14="http://schemas.microsoft.com/office/powerpoint/2010/main" val="116547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AI Security Frameworks</a:t>
            </a:r>
          </a:p>
        </p:txBody>
      </p:sp>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5" name="Picture 4">
            <a:extLst>
              <a:ext uri="{FF2B5EF4-FFF2-40B4-BE49-F238E27FC236}">
                <a16:creationId xmlns:a16="http://schemas.microsoft.com/office/drawing/2014/main" id="{F1DE4581-F734-14E4-EB30-343B2782FB06}"/>
              </a:ext>
            </a:extLst>
          </p:cNvPr>
          <p:cNvPicPr>
            <a:picLocks noChangeAspect="1"/>
          </p:cNvPicPr>
          <p:nvPr/>
        </p:nvPicPr>
        <p:blipFill>
          <a:blip r:embed="rId3"/>
          <a:stretch>
            <a:fillRect/>
          </a:stretch>
        </p:blipFill>
        <p:spPr>
          <a:xfrm>
            <a:off x="142032" y="1156823"/>
            <a:ext cx="9727832" cy="5498874"/>
          </a:xfrm>
          <a:prstGeom prst="rect">
            <a:avLst/>
          </a:prstGeom>
        </p:spPr>
      </p:pic>
      <p:pic>
        <p:nvPicPr>
          <p:cNvPr id="6" name="Picture 5">
            <a:extLst>
              <a:ext uri="{FF2B5EF4-FFF2-40B4-BE49-F238E27FC236}">
                <a16:creationId xmlns:a16="http://schemas.microsoft.com/office/drawing/2014/main" id="{DF7B4EDE-1D5B-5287-0BCC-D5864E090976}"/>
              </a:ext>
            </a:extLst>
          </p:cNvPr>
          <p:cNvPicPr>
            <a:picLocks noChangeAspect="1"/>
          </p:cNvPicPr>
          <p:nvPr/>
        </p:nvPicPr>
        <p:blipFill>
          <a:blip r:embed="rId4"/>
          <a:stretch>
            <a:fillRect/>
          </a:stretch>
        </p:blipFill>
        <p:spPr>
          <a:xfrm>
            <a:off x="226873" y="1485756"/>
            <a:ext cx="11198413" cy="4284994"/>
          </a:xfrm>
          <a:prstGeom prst="rect">
            <a:avLst/>
          </a:prstGeom>
        </p:spPr>
      </p:pic>
      <p:pic>
        <p:nvPicPr>
          <p:cNvPr id="7" name="Picture 6">
            <a:extLst>
              <a:ext uri="{FF2B5EF4-FFF2-40B4-BE49-F238E27FC236}">
                <a16:creationId xmlns:a16="http://schemas.microsoft.com/office/drawing/2014/main" id="{066E1520-1F9E-50A0-0F0D-602078ECCE49}"/>
              </a:ext>
            </a:extLst>
          </p:cNvPr>
          <p:cNvPicPr>
            <a:picLocks noChangeAspect="1"/>
          </p:cNvPicPr>
          <p:nvPr/>
        </p:nvPicPr>
        <p:blipFill>
          <a:blip r:embed="rId5"/>
          <a:stretch>
            <a:fillRect/>
          </a:stretch>
        </p:blipFill>
        <p:spPr>
          <a:xfrm>
            <a:off x="698211" y="1265436"/>
            <a:ext cx="9668664" cy="3957095"/>
          </a:xfrm>
          <a:prstGeom prst="rect">
            <a:avLst/>
          </a:prstGeom>
        </p:spPr>
      </p:pic>
      <p:pic>
        <p:nvPicPr>
          <p:cNvPr id="8" name="Picture 7">
            <a:extLst>
              <a:ext uri="{FF2B5EF4-FFF2-40B4-BE49-F238E27FC236}">
                <a16:creationId xmlns:a16="http://schemas.microsoft.com/office/drawing/2014/main" id="{CDB952D2-6393-6DA1-52CE-AF0471D6ABF5}"/>
              </a:ext>
            </a:extLst>
          </p:cNvPr>
          <p:cNvPicPr>
            <a:picLocks noChangeAspect="1"/>
          </p:cNvPicPr>
          <p:nvPr/>
        </p:nvPicPr>
        <p:blipFill>
          <a:blip r:embed="rId6"/>
          <a:stretch>
            <a:fillRect/>
          </a:stretch>
        </p:blipFill>
        <p:spPr>
          <a:xfrm>
            <a:off x="207914" y="1960531"/>
            <a:ext cx="11776171" cy="3632033"/>
          </a:xfrm>
          <a:prstGeom prst="rect">
            <a:avLst/>
          </a:prstGeom>
        </p:spPr>
      </p:pic>
      <p:pic>
        <p:nvPicPr>
          <p:cNvPr id="14" name="Picture 13">
            <a:extLst>
              <a:ext uri="{FF2B5EF4-FFF2-40B4-BE49-F238E27FC236}">
                <a16:creationId xmlns:a16="http://schemas.microsoft.com/office/drawing/2014/main" id="{30398D04-A150-0661-D45C-5E5288628A2F}"/>
              </a:ext>
            </a:extLst>
          </p:cNvPr>
          <p:cNvPicPr>
            <a:picLocks noChangeAspect="1"/>
          </p:cNvPicPr>
          <p:nvPr/>
        </p:nvPicPr>
        <p:blipFill>
          <a:blip r:embed="rId7"/>
          <a:stretch>
            <a:fillRect/>
          </a:stretch>
        </p:blipFill>
        <p:spPr>
          <a:xfrm>
            <a:off x="687003" y="202303"/>
            <a:ext cx="9201820" cy="6493244"/>
          </a:xfrm>
          <a:prstGeom prst="rect">
            <a:avLst/>
          </a:prstGeom>
        </p:spPr>
      </p:pic>
    </p:spTree>
    <p:extLst>
      <p:ext uri="{BB962C8B-B14F-4D97-AF65-F5344CB8AC3E}">
        <p14:creationId xmlns:p14="http://schemas.microsoft.com/office/powerpoint/2010/main" val="3473664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Bug Detection</a:t>
            </a:r>
          </a:p>
        </p:txBody>
      </p:sp>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2"/>
          <a:stretch>
            <a:fillRect/>
          </a:stretch>
        </p:blipFill>
        <p:spPr>
          <a:xfrm>
            <a:off x="10657148" y="6189447"/>
            <a:ext cx="1392820" cy="668553"/>
          </a:xfrm>
          <a:prstGeom prst="rect">
            <a:avLst/>
          </a:prstGeom>
        </p:spPr>
      </p:pic>
      <p:sp>
        <p:nvSpPr>
          <p:cNvPr id="4" name="TextBox 3">
            <a:extLst>
              <a:ext uri="{FF2B5EF4-FFF2-40B4-BE49-F238E27FC236}">
                <a16:creationId xmlns:a16="http://schemas.microsoft.com/office/drawing/2014/main" id="{E28755A2-BA75-5D3A-53FE-E2A2FD3A3483}"/>
              </a:ext>
            </a:extLst>
          </p:cNvPr>
          <p:cNvSpPr txBox="1"/>
          <p:nvPr/>
        </p:nvSpPr>
        <p:spPr>
          <a:xfrm>
            <a:off x="197963" y="1177880"/>
            <a:ext cx="6221690"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GPT-3 found 213 security vulnerabilities. One of the better commercial tools on the market found only found 99 issues - although their tool provides context in a more structured format. After manually reviewing a random sample of 50 / 213 of the vulnerabilities detected by GPT-3, only one was a false positive. Both tools had many false negatives.</a:t>
            </a:r>
          </a:p>
        </p:txBody>
      </p:sp>
      <p:pic>
        <p:nvPicPr>
          <p:cNvPr id="9" name="Picture 8">
            <a:extLst>
              <a:ext uri="{FF2B5EF4-FFF2-40B4-BE49-F238E27FC236}">
                <a16:creationId xmlns:a16="http://schemas.microsoft.com/office/drawing/2014/main" id="{82BA65BD-C535-12C2-B442-8B761C249B14}"/>
              </a:ext>
            </a:extLst>
          </p:cNvPr>
          <p:cNvPicPr>
            <a:picLocks noChangeAspect="1"/>
          </p:cNvPicPr>
          <p:nvPr/>
        </p:nvPicPr>
        <p:blipFill>
          <a:blip r:embed="rId3"/>
          <a:stretch>
            <a:fillRect/>
          </a:stretch>
        </p:blipFill>
        <p:spPr>
          <a:xfrm>
            <a:off x="6831554" y="217668"/>
            <a:ext cx="5360446" cy="5277123"/>
          </a:xfrm>
          <a:prstGeom prst="rect">
            <a:avLst/>
          </a:prstGeom>
        </p:spPr>
      </p:pic>
      <p:pic>
        <p:nvPicPr>
          <p:cNvPr id="11" name="Picture 10">
            <a:extLst>
              <a:ext uri="{FF2B5EF4-FFF2-40B4-BE49-F238E27FC236}">
                <a16:creationId xmlns:a16="http://schemas.microsoft.com/office/drawing/2014/main" id="{0670DBF2-9F90-3127-3728-3056A6E1D1C9}"/>
              </a:ext>
            </a:extLst>
          </p:cNvPr>
          <p:cNvPicPr>
            <a:picLocks noChangeAspect="1"/>
          </p:cNvPicPr>
          <p:nvPr/>
        </p:nvPicPr>
        <p:blipFill>
          <a:blip r:embed="rId4"/>
          <a:stretch>
            <a:fillRect/>
          </a:stretch>
        </p:blipFill>
        <p:spPr>
          <a:xfrm>
            <a:off x="244442" y="3161725"/>
            <a:ext cx="6381161" cy="3361998"/>
          </a:xfrm>
          <a:prstGeom prst="rect">
            <a:avLst/>
          </a:prstGeom>
        </p:spPr>
      </p:pic>
    </p:spTree>
    <p:extLst>
      <p:ext uri="{BB962C8B-B14F-4D97-AF65-F5344CB8AC3E}">
        <p14:creationId xmlns:p14="http://schemas.microsoft.com/office/powerpoint/2010/main" val="32801923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quot;&quot;"/>
          <p:cNvSpPr/>
          <p:nvPr/>
        </p:nvSpPr>
        <p:spPr>
          <a:xfrm>
            <a:off x="0" y="0"/>
            <a:ext cx="12192000" cy="6858000"/>
          </a:xfrm>
          <a:prstGeom prst="rect">
            <a:avLst/>
          </a:prstGeom>
          <a:solidFill>
            <a:srgbClr val="404040"/>
          </a:solidFill>
          <a:ln w="12700">
            <a:miter lim="400000"/>
          </a:ln>
        </p:spPr>
        <p:txBody>
          <a:bodyPr lIns="45719" rIns="45719" anchor="ctr"/>
          <a:lstStyle/>
          <a:p>
            <a:endParaRPr/>
          </a:p>
        </p:txBody>
      </p:sp>
      <p:sp>
        <p:nvSpPr>
          <p:cNvPr id="486" name="Defence Systems, Policies and Risks"/>
          <p:cNvSpPr txBox="1">
            <a:spLocks noGrp="1"/>
          </p:cNvSpPr>
          <p:nvPr>
            <p:ph type="title" idx="4294967295"/>
          </p:nvPr>
        </p:nvSpPr>
        <p:spPr>
          <a:xfrm>
            <a:off x="5491162" y="485775"/>
            <a:ext cx="6373813" cy="5886450"/>
          </a:xfrm>
          <a:prstGeom prst="rect">
            <a:avLst/>
          </a:prstGeom>
        </p:spPr>
        <p:txBody>
          <a:bodyPr anchor="b">
            <a:normAutofit/>
          </a:bodyPr>
          <a:lstStyle>
            <a:lvl1pPr>
              <a:defRPr sz="6000">
                <a:solidFill>
                  <a:srgbClr val="FFFFFF"/>
                </a:solidFill>
                <a:latin typeface="Arial"/>
                <a:ea typeface="Arial"/>
                <a:cs typeface="Arial"/>
                <a:sym typeface="Arial"/>
              </a:defRPr>
            </a:lvl1pPr>
          </a:lstStyle>
          <a:p>
            <a:r>
              <a:t>Defence Systems, Policies and Risks</a:t>
            </a:r>
          </a:p>
        </p:txBody>
      </p:sp>
      <p:sp>
        <p:nvSpPr>
          <p:cNvPr id="487" name="&quot;&quot;"/>
          <p:cNvSpPr/>
          <p:nvPr/>
        </p:nvSpPr>
        <p:spPr>
          <a:xfrm flipH="1">
            <a:off x="0" y="0"/>
            <a:ext cx="6172200"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42" y="0"/>
                </a:lnTo>
                <a:lnTo>
                  <a:pt x="123" y="841"/>
                </a:lnTo>
                <a:cubicBezTo>
                  <a:pt x="42" y="1562"/>
                  <a:pt x="0" y="2293"/>
                  <a:pt x="0" y="3033"/>
                </a:cubicBezTo>
                <a:cubicBezTo>
                  <a:pt x="0" y="10800"/>
                  <a:pt x="4591" y="17602"/>
                  <a:pt x="11464" y="21361"/>
                </a:cubicBezTo>
                <a:lnTo>
                  <a:pt x="11925" y="21600"/>
                </a:lnTo>
                <a:lnTo>
                  <a:pt x="21600" y="21600"/>
                </a:lnTo>
                <a:lnTo>
                  <a:pt x="21600" y="0"/>
                </a:lnTo>
                <a:close/>
              </a:path>
            </a:pathLst>
          </a:custGeom>
          <a:solidFill>
            <a:srgbClr val="FFFFFF">
              <a:alpha val="79998"/>
            </a:srgbClr>
          </a:solidFill>
          <a:ln w="12700">
            <a:miter lim="400000"/>
          </a:ln>
        </p:spPr>
        <p:txBody>
          <a:bodyPr lIns="45719" rIns="45719" anchor="ctr"/>
          <a:lstStyle/>
          <a:p>
            <a:endParaRPr/>
          </a:p>
        </p:txBody>
      </p:sp>
      <p:sp>
        <p:nvSpPr>
          <p:cNvPr id="488" name="&quot;&quot;"/>
          <p:cNvSpPr/>
          <p:nvPr/>
        </p:nvSpPr>
        <p:spPr>
          <a:xfrm>
            <a:off x="0" y="0"/>
            <a:ext cx="6024563" cy="685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348" y="0"/>
                </a:lnTo>
                <a:lnTo>
                  <a:pt x="21477" y="895"/>
                </a:lnTo>
                <a:cubicBezTo>
                  <a:pt x="21558" y="1598"/>
                  <a:pt x="21600" y="2311"/>
                  <a:pt x="21600" y="3033"/>
                </a:cubicBezTo>
                <a:cubicBezTo>
                  <a:pt x="21600" y="10972"/>
                  <a:pt x="16563" y="17877"/>
                  <a:pt x="9143" y="21418"/>
                </a:cubicBezTo>
                <a:lnTo>
                  <a:pt x="8738" y="21600"/>
                </a:lnTo>
                <a:lnTo>
                  <a:pt x="0" y="21600"/>
                </a:lnTo>
                <a:lnTo>
                  <a:pt x="0" y="0"/>
                </a:lnTo>
                <a:close/>
              </a:path>
            </a:pathLst>
          </a:custGeom>
          <a:solidFill>
            <a:srgbClr val="FFFFFF"/>
          </a:solidFill>
          <a:ln w="12700">
            <a:miter lim="400000"/>
          </a:ln>
        </p:spPr>
        <p:txBody>
          <a:bodyPr lIns="45719" rIns="45719" anchor="ctr"/>
          <a:lstStyle/>
          <a:p>
            <a:endParaRPr/>
          </a:p>
        </p:txBody>
      </p:sp>
      <p:pic>
        <p:nvPicPr>
          <p:cNvPr id="489" name="image.png" descr="image.png"/>
          <p:cNvPicPr>
            <a:picLocks noChangeAspect="1"/>
          </p:cNvPicPr>
          <p:nvPr/>
        </p:nvPicPr>
        <p:blipFill>
          <a:blip r:embed="rId2"/>
          <a:stretch>
            <a:fillRect/>
          </a:stretch>
        </p:blipFill>
        <p:spPr>
          <a:xfrm>
            <a:off x="314325" y="485775"/>
            <a:ext cx="4740275" cy="2274888"/>
          </a:xfrm>
          <a:prstGeom prst="rect">
            <a:avLst/>
          </a:prstGeom>
          <a:ln w="12700">
            <a:miter lim="400000"/>
          </a:ln>
        </p:spPr>
      </p:pic>
      <p:sp>
        <p:nvSpPr>
          <p:cNvPr id="490" name="“From bits to information”"/>
          <p:cNvSpPr txBox="1"/>
          <p:nvPr/>
        </p:nvSpPr>
        <p:spPr>
          <a:xfrm>
            <a:off x="388620" y="3062287"/>
            <a:ext cx="2564269"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“From bits to information”</a:t>
            </a:r>
          </a:p>
        </p:txBody>
      </p:sp>
      <p:sp>
        <p:nvSpPr>
          <p:cNvPr id="491" name="Line"/>
          <p:cNvSpPr/>
          <p:nvPr/>
        </p:nvSpPr>
        <p:spPr>
          <a:xfrm>
            <a:off x="314325" y="2946400"/>
            <a:ext cx="4930775" cy="0"/>
          </a:xfrm>
          <a:prstGeom prst="line">
            <a:avLst/>
          </a:prstGeom>
          <a:ln w="57150">
            <a:solidFill>
              <a:srgbClr val="C00000"/>
            </a:solidFill>
            <a:miter/>
          </a:ln>
        </p:spPr>
        <p:txBody>
          <a:bodyPr lIns="45719" rIns="45719"/>
          <a:lstStyle/>
          <a:p>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Impact and Harm</a:t>
            </a:r>
            <a:endParaRPr b="1" dirty="0">
              <a:solidFill>
                <a:srgbClr val="C00000"/>
              </a:solidFill>
            </a:endParaRPr>
          </a:p>
        </p:txBody>
      </p:sp>
      <p:sp>
        <p:nvSpPr>
          <p:cNvPr id="5" name="TextBox 4">
            <a:extLst>
              <a:ext uri="{FF2B5EF4-FFF2-40B4-BE49-F238E27FC236}">
                <a16:creationId xmlns:a16="http://schemas.microsoft.com/office/drawing/2014/main" id="{ABD7B87D-9A57-93DB-EFBC-CF9E478DBA7B}"/>
              </a:ext>
            </a:extLst>
          </p:cNvPr>
          <p:cNvSpPr txBox="1"/>
          <p:nvPr/>
        </p:nvSpPr>
        <p:spPr>
          <a:xfrm>
            <a:off x="0" y="6309287"/>
            <a:ext cx="1175218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Agrafiotis</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I., Nurse, J. R., Goldsmith, M., Creese, S., &amp; Upton, D. (2018). A taxonomy of cyber-harms: Defining the impacts of cyber-attacks and understanding how they propagate. </a:t>
            </a:r>
            <a:r>
              <a:rPr kumimoji="0" lang="en-GB" sz="1400" b="0" i="1" u="none" strike="noStrike" kern="1200" cap="none" spc="0" normalizeH="0" baseline="0" noProof="0" dirty="0">
                <a:ln>
                  <a:noFill/>
                </a:ln>
                <a:solidFill>
                  <a:prstClr val="black"/>
                </a:solidFill>
                <a:effectLst/>
                <a:uLnTx/>
                <a:uFillTx/>
                <a:latin typeface="Calibri" panose="020F0502020204030204"/>
                <a:ea typeface="+mn-ea"/>
                <a:cs typeface="+mn-cs"/>
              </a:rPr>
              <a:t>Journal of Cybersecurity</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400" b="0" i="1" u="none" strike="noStrike" kern="1200" cap="none" spc="0" normalizeH="0" baseline="0" noProof="0" dirty="0">
                <a:ln>
                  <a:noFill/>
                </a:ln>
                <a:solidFill>
                  <a:prstClr val="black"/>
                </a:solidFill>
                <a:effectLst/>
                <a:uLnTx/>
                <a:uFillTx/>
                <a:latin typeface="Calibri" panose="020F0502020204030204"/>
                <a:ea typeface="+mn-ea"/>
                <a:cs typeface="+mn-cs"/>
              </a:rPr>
              <a:t>4</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(1), tyy006.</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 name="Picture 11" descr="A diagram of a flowchart&#10;&#10;Description automatically generated">
            <a:extLst>
              <a:ext uri="{FF2B5EF4-FFF2-40B4-BE49-F238E27FC236}">
                <a16:creationId xmlns:a16="http://schemas.microsoft.com/office/drawing/2014/main" id="{9A9369DF-7EDE-12A7-F9B2-0E15988CE0F6}"/>
              </a:ext>
            </a:extLst>
          </p:cNvPr>
          <p:cNvPicPr>
            <a:picLocks noChangeAspect="1"/>
          </p:cNvPicPr>
          <p:nvPr/>
        </p:nvPicPr>
        <p:blipFill>
          <a:blip r:embed="rId3"/>
          <a:stretch>
            <a:fillRect/>
          </a:stretch>
        </p:blipFill>
        <p:spPr>
          <a:xfrm>
            <a:off x="648182" y="866267"/>
            <a:ext cx="9867418" cy="5443020"/>
          </a:xfrm>
          <a:prstGeom prst="rect">
            <a:avLst/>
          </a:prstGeom>
        </p:spPr>
      </p:pic>
    </p:spTree>
    <p:extLst>
      <p:ext uri="{BB962C8B-B14F-4D97-AF65-F5344CB8AC3E}">
        <p14:creationId xmlns:p14="http://schemas.microsoft.com/office/powerpoint/2010/main" val="841381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Risks, Costs and Benefits</a:t>
            </a:r>
            <a:endParaRPr b="1" dirty="0">
              <a:solidFill>
                <a:srgbClr val="C00000"/>
              </a:solidFill>
            </a:endParaRPr>
          </a:p>
        </p:txBody>
      </p:sp>
      <p:sp>
        <p:nvSpPr>
          <p:cNvPr id="4" name="Rectangle 3">
            <a:extLst>
              <a:ext uri="{FF2B5EF4-FFF2-40B4-BE49-F238E27FC236}">
                <a16:creationId xmlns:a16="http://schemas.microsoft.com/office/drawing/2014/main" id="{408ED539-135D-C14C-A068-735154FF7FB2}"/>
              </a:ext>
            </a:extLst>
          </p:cNvPr>
          <p:cNvSpPr/>
          <p:nvPr/>
        </p:nvSpPr>
        <p:spPr>
          <a:xfrm>
            <a:off x="8904483" y="899157"/>
            <a:ext cx="3013582" cy="147732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ALE = AV x ARO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ALE – Annual Loss Expectancy.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AV – Asset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643CD3D2-0DAE-E97D-E010-B46367F68299}"/>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5" name="Picture 4" descr="A diagram of a number of different colored boxes&#10;&#10;Description automatically generated with medium confidence">
            <a:extLst>
              <a:ext uri="{FF2B5EF4-FFF2-40B4-BE49-F238E27FC236}">
                <a16:creationId xmlns:a16="http://schemas.microsoft.com/office/drawing/2014/main" id="{6F8D860C-B895-E25C-AFE7-70B8185DBF5F}"/>
              </a:ext>
            </a:extLst>
          </p:cNvPr>
          <p:cNvPicPr>
            <a:picLocks noChangeAspect="1"/>
          </p:cNvPicPr>
          <p:nvPr/>
        </p:nvPicPr>
        <p:blipFill>
          <a:blip r:embed="rId3"/>
          <a:stretch>
            <a:fillRect/>
          </a:stretch>
        </p:blipFill>
        <p:spPr>
          <a:xfrm>
            <a:off x="273935" y="1371768"/>
            <a:ext cx="8371928" cy="5151955"/>
          </a:xfrm>
          <a:prstGeom prst="rect">
            <a:avLst/>
          </a:prstGeom>
        </p:spPr>
      </p:pic>
    </p:spTree>
    <p:extLst>
      <p:ext uri="{BB962C8B-B14F-4D97-AF65-F5344CB8AC3E}">
        <p14:creationId xmlns:p14="http://schemas.microsoft.com/office/powerpoint/2010/main" val="3842859272"/>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95</TotalTime>
  <Words>946</Words>
  <Application>Microsoft Macintosh PowerPoint</Application>
  <PresentationFormat>Widescreen</PresentationFormat>
  <Paragraphs>144</Paragraphs>
  <Slides>75</Slides>
  <Notes>3</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75</vt:i4>
      </vt:variant>
    </vt:vector>
  </HeadingPairs>
  <TitlesOfParts>
    <vt:vector size="80" baseType="lpstr">
      <vt:lpstr>Arial</vt:lpstr>
      <vt:lpstr>Calibri</vt:lpstr>
      <vt:lpstr>Calibri Light</vt:lpstr>
      <vt:lpstr>Office Theme</vt:lpstr>
      <vt:lpstr>1_Office Theme</vt:lpstr>
      <vt:lpstr>Network Security (Risks and Models)</vt:lpstr>
      <vt:lpstr>Outline</vt:lpstr>
      <vt:lpstr>Data to Wisdom</vt:lpstr>
      <vt:lpstr>Introduction</vt:lpstr>
      <vt:lpstr>Bob, Alice and Eve</vt:lpstr>
      <vt:lpstr>Information Security</vt:lpstr>
      <vt:lpstr>Due Care and Due Diligence</vt:lpstr>
      <vt:lpstr>Impact and Harm</vt:lpstr>
      <vt:lpstr>Risks, Costs and Benefits</vt:lpstr>
      <vt:lpstr>Risks, Costs and Benefits</vt:lpstr>
      <vt:lpstr>CORAS Risk Management/Ontology</vt:lpstr>
      <vt:lpstr>Kill Chain Model</vt:lpstr>
      <vt:lpstr>CVE Reporting</vt:lpstr>
      <vt:lpstr>Incident Taxonomy</vt:lpstr>
      <vt:lpstr>Kill Chain Model</vt:lpstr>
      <vt:lpstr>Unified Kill Chain Phases</vt:lpstr>
      <vt:lpstr>MITRE ATT&amp;CK</vt:lpstr>
      <vt:lpstr>MITRE ATT&amp;CK (Enterprise)</vt:lpstr>
      <vt:lpstr>MITRE ATT&amp;CK (Enterprise)</vt:lpstr>
      <vt:lpstr>MITRE ATT&amp;CK (Mobile)</vt:lpstr>
      <vt:lpstr>MITRE EMB3D (Embedded Devices)</vt:lpstr>
      <vt:lpstr>MITRE EMB3D (Embedded Devices)</vt:lpstr>
      <vt:lpstr>MITRE EMB3D (Embedded Devices)</vt:lpstr>
      <vt:lpstr>MITRE EMB3D (Embedded Devices)</vt:lpstr>
      <vt:lpstr>MITRE EMB3D (Embedded Devices) – Symmetric Key Crack</vt:lpstr>
      <vt:lpstr>MITRE EMB3D (Embedded Devices) – RSA Crack</vt:lpstr>
      <vt:lpstr>MITRE EMB3D (Embedded Devices)</vt:lpstr>
      <vt:lpstr>MITRE EMB3D (Embedded Devices)</vt:lpstr>
      <vt:lpstr>MITRE EMB3D (Embedded Devices)</vt:lpstr>
      <vt:lpstr>MITRE EMB3D (Embedded Devices)</vt:lpstr>
      <vt:lpstr>Basic Terms</vt:lpstr>
      <vt:lpstr>Policies</vt:lpstr>
      <vt:lpstr>Defence in depth</vt:lpstr>
      <vt:lpstr>Intrusion Detection Systems (IDS)</vt:lpstr>
      <vt:lpstr>Threats</vt:lpstr>
      <vt:lpstr>Defence in depth</vt:lpstr>
      <vt:lpstr>OSI 7-Layered Model</vt:lpstr>
      <vt:lpstr>Basics of Cryptography</vt:lpstr>
      <vt:lpstr>Symmetric Key Encryption</vt:lpstr>
      <vt:lpstr>Key Exchange</vt:lpstr>
      <vt:lpstr>Hashing</vt:lpstr>
      <vt:lpstr>Hashing</vt:lpstr>
      <vt:lpstr>Public Key Encryption</vt:lpstr>
      <vt:lpstr>Public Key (Digital Signing)</vt:lpstr>
      <vt:lpstr>Outline of Secure Architectures</vt:lpstr>
      <vt:lpstr>Trust, Privacy and Integrity</vt:lpstr>
      <vt:lpstr>Tunneled Traffic</vt:lpstr>
      <vt:lpstr>Tunneled Traffic</vt:lpstr>
      <vt:lpstr>Layer 2 and Layer 3 Security</vt:lpstr>
      <vt:lpstr>VPN (Virtual Private Network) Tunneling</vt:lpstr>
      <vt:lpstr>Tunneled Traffic</vt:lpstr>
      <vt:lpstr>Dual-homed Architecture</vt:lpstr>
      <vt:lpstr>Web Application Firewall (WAF)</vt:lpstr>
      <vt:lpstr>Remote Access to Device/Server</vt:lpstr>
      <vt:lpstr>Pen Testing Tools</vt:lpstr>
      <vt:lpstr>Secure Enclaves</vt:lpstr>
      <vt:lpstr>Secure Enclaves</vt:lpstr>
      <vt:lpstr>Secure Enclaves</vt:lpstr>
      <vt:lpstr>Secure Enclaves</vt:lpstr>
      <vt:lpstr>MITRE EMB3D (Embedded Devices)</vt:lpstr>
      <vt:lpstr>NAT</vt:lpstr>
      <vt:lpstr>Layered Model</vt:lpstr>
      <vt:lpstr>Layered Model</vt:lpstr>
      <vt:lpstr>Layered Model</vt:lpstr>
      <vt:lpstr>Layered Model</vt:lpstr>
      <vt:lpstr>Layered Model</vt:lpstr>
      <vt:lpstr>Layered Model</vt:lpstr>
      <vt:lpstr>Layered Model</vt:lpstr>
      <vt:lpstr>Layered Model</vt:lpstr>
      <vt:lpstr>Layered Model</vt:lpstr>
      <vt:lpstr>AI Threats and Opportunities</vt:lpstr>
      <vt:lpstr>AI Threats</vt:lpstr>
      <vt:lpstr>AI Security Frameworks</vt:lpstr>
      <vt:lpstr>Bug Detection</vt:lpstr>
      <vt:lpstr>Defence Systems, Policies and Risks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Defence Systems, Policies and Risks</dc:title>
  <cp:lastModifiedBy>Buchanan, Bill</cp:lastModifiedBy>
  <cp:revision>7</cp:revision>
  <dcterms:modified xsi:type="dcterms:W3CDTF">2024-09-26T07:14:34Z</dcterms:modified>
</cp:coreProperties>
</file>